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57" r:id="rId4"/>
    <p:sldId id="261" r:id="rId5"/>
    <p:sldId id="264" r:id="rId6"/>
    <p:sldId id="267" r:id="rId7"/>
    <p:sldId id="268" r:id="rId8"/>
    <p:sldId id="265" r:id="rId9"/>
    <p:sldId id="263" r:id="rId10"/>
    <p:sldId id="269" r:id="rId11"/>
    <p:sldId id="271" r:id="rId12"/>
    <p:sldId id="272" r:id="rId13"/>
    <p:sldId id="270" r:id="rId14"/>
    <p:sldId id="266" r:id="rId15"/>
    <p:sldId id="259" r:id="rId16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818" autoAdjust="0"/>
  </p:normalViewPr>
  <p:slideViewPr>
    <p:cSldViewPr snapToGrid="0">
      <p:cViewPr>
        <p:scale>
          <a:sx n="70" d="100"/>
          <a:sy n="70" d="100"/>
        </p:scale>
        <p:origin x="7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669C09-477E-4777-B33A-9748D9D9FF8A}" type="datetimeFigureOut">
              <a:rPr lang="es-CL" smtClean="0"/>
              <a:t>30-11-2019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F9EB6-335B-49F7-BAA8-7DE05999D6E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11456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6f9e470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6f9e470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Font typeface="Roboto"/>
              <a:buNone/>
            </a:pPr>
            <a:r>
              <a:rPr lang="es-CL" sz="1200" b="1" kern="0" dirty="0" err="1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GrupoSiete</a:t>
            </a:r>
            <a:r>
              <a:rPr lang="es-CL" sz="1200" b="1" kern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es-CL" sz="1200" b="1" kern="0" dirty="0" err="1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we</a:t>
            </a:r>
            <a:r>
              <a:rPr lang="es-CL" sz="1200" b="1" kern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are a </a:t>
            </a:r>
            <a:r>
              <a:rPr lang="es-CL" sz="1200" b="1" kern="0" dirty="0" err="1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team</a:t>
            </a:r>
            <a:r>
              <a:rPr lang="es-CL" sz="1200" b="1" kern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of 7 </a:t>
            </a:r>
            <a:r>
              <a:rPr lang="es-CL" sz="1200" b="1" kern="0" dirty="0" err="1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es-CL" sz="1200" b="1" kern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of </a:t>
            </a:r>
            <a:r>
              <a:rPr lang="es-CL" sz="1200" b="1" kern="0" dirty="0" err="1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Saturdays</a:t>
            </a:r>
            <a:r>
              <a:rPr lang="es-CL" sz="1200" b="1" kern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AI Chile.</a:t>
            </a:r>
          </a:p>
          <a:p>
            <a:pPr marL="0" indent="0" algn="just">
              <a:buFont typeface="Roboto"/>
              <a:buNone/>
            </a:pPr>
            <a:r>
              <a:rPr lang="es-CL" sz="1200" b="1" kern="0" dirty="0" err="1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Saturdays</a:t>
            </a:r>
            <a:r>
              <a:rPr lang="es-CL" sz="1200" b="1" kern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AI Chile </a:t>
            </a:r>
            <a:r>
              <a:rPr lang="es-CL" sz="1200" kern="0" dirty="0" err="1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is</a:t>
            </a:r>
            <a:r>
              <a:rPr lang="es-CL" sz="1200" kern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a non-</a:t>
            </a:r>
            <a:r>
              <a:rPr lang="es-CL" sz="1200" kern="0" dirty="0" err="1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profit</a:t>
            </a:r>
            <a:r>
              <a:rPr lang="es-CL" sz="1200" kern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in a misión to </a:t>
            </a:r>
            <a:r>
              <a:rPr lang="es-CL" sz="1200" kern="0" dirty="0" err="1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empower</a:t>
            </a:r>
            <a:r>
              <a:rPr lang="es-CL" sz="1200" kern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s-CL" sz="1200" kern="0" dirty="0" err="1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diverse</a:t>
            </a:r>
            <a:r>
              <a:rPr lang="es-CL" sz="1200" kern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s-CL" sz="1200" kern="0" dirty="0" err="1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individuals</a:t>
            </a:r>
            <a:r>
              <a:rPr lang="es-CL" sz="1200" kern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to </a:t>
            </a:r>
            <a:r>
              <a:rPr lang="es-CL" sz="1200" kern="0" dirty="0" err="1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learn</a:t>
            </a:r>
            <a:r>
              <a:rPr lang="es-CL" sz="1200" kern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Artificial </a:t>
            </a:r>
            <a:r>
              <a:rPr lang="es-CL" sz="1200" kern="0" dirty="0" err="1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Intelligence</a:t>
            </a:r>
            <a:r>
              <a:rPr lang="es-CL" sz="1200" kern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in a </a:t>
            </a:r>
            <a:r>
              <a:rPr lang="es-CL" sz="1200" kern="0" dirty="0" err="1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collaborative</a:t>
            </a:r>
            <a:r>
              <a:rPr lang="es-CL" sz="1200" kern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s-CL" sz="1200" kern="0" dirty="0" err="1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project-based</a:t>
            </a:r>
            <a:r>
              <a:rPr lang="es-CL" sz="1200" kern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s-CL" sz="1200" kern="0" dirty="0" err="1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way</a:t>
            </a:r>
            <a:r>
              <a:rPr lang="es-CL" sz="1200" kern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es-CL" sz="1200" kern="0" dirty="0" err="1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beyond</a:t>
            </a:r>
            <a:r>
              <a:rPr lang="es-CL" sz="1200" kern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s-CL" sz="1200" kern="0" dirty="0" err="1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the</a:t>
            </a:r>
            <a:r>
              <a:rPr lang="es-CL" sz="1200" kern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s-CL" sz="1200" kern="0" dirty="0" err="1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conventional</a:t>
            </a:r>
            <a:r>
              <a:rPr lang="es-CL" sz="1200" kern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s-CL" sz="1200" kern="0" dirty="0" err="1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education</a:t>
            </a:r>
            <a:r>
              <a:rPr lang="es-CL" sz="1200" kern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s-CL" sz="1200" kern="0" dirty="0" err="1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path</a:t>
            </a:r>
            <a:r>
              <a:rPr lang="es-CL" sz="1200" kern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indent="0" algn="just">
              <a:buNone/>
            </a:pPr>
            <a:endParaRPr lang="es-CL" sz="1200" kern="1200" dirty="0" smtClean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 algn="just">
              <a:buNone/>
            </a:pPr>
            <a:endParaRPr lang="es-CL" sz="1200" kern="0" dirty="0" smtClean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0527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6f9e470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6f9e470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1745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6f9e470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6f9e470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13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6f9e470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6f9e470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1874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6f9e470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6f9e470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612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6f9e470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6f9e470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545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6f9e470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6f9e470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021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6f9e470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6f9e470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186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6f9e470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6f9e470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6302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6f9e470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6f9e470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385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05D9B-86ED-4BF9-B7E9-32050D1EC2A9}" type="datetimeFigureOut">
              <a:rPr lang="es-CL" smtClean="0"/>
              <a:t>30-11-2019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F34E-FE4C-457B-8F7F-013AAEB0DEA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1935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05D9B-86ED-4BF9-B7E9-32050D1EC2A9}" type="datetimeFigureOut">
              <a:rPr lang="es-CL" smtClean="0"/>
              <a:t>30-11-2019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F34E-FE4C-457B-8F7F-013AAEB0DEA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6983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05D9B-86ED-4BF9-B7E9-32050D1EC2A9}" type="datetimeFigureOut">
              <a:rPr lang="es-CL" smtClean="0"/>
              <a:t>30-11-2019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F34E-FE4C-457B-8F7F-013AAEB0DEA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5612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131172" y="7"/>
            <a:ext cx="4060833" cy="2707427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797467" y="2366963"/>
            <a:ext cx="10962800" cy="11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8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s-CL" kern="0" smtClean="0">
                <a:solidFill>
                  <a:srgbClr val="FFFFFF"/>
                </a:solidFill>
              </a:rPr>
              <a:pPr defTabSz="1219170">
                <a:buClr>
                  <a:srgbClr val="000000"/>
                </a:buClr>
              </a:pPr>
              <a:t>‹Nº›</a:t>
            </a:fld>
            <a:endParaRPr lang="es-CL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721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8131172" y="7"/>
            <a:ext cx="4060833" cy="2707427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797467" y="2869796"/>
            <a:ext cx="10962800" cy="11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s-CL" kern="0" smtClean="0">
                <a:solidFill>
                  <a:srgbClr val="FFFFFF"/>
                </a:solidFill>
              </a:rPr>
              <a:pPr defTabSz="1219170">
                <a:buClr>
                  <a:srgbClr val="000000"/>
                </a:buClr>
              </a:pPr>
              <a:t>‹Nº›</a:t>
            </a:fld>
            <a:endParaRPr lang="es-CL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540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5204893"/>
            <a:ext cx="12192000" cy="1653233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11360800" cy="4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s-CL" kern="0" smtClean="0">
                <a:solidFill>
                  <a:srgbClr val="FFFFFF"/>
                </a:solidFill>
              </a:rPr>
              <a:pPr defTabSz="1219170">
                <a:buClr>
                  <a:srgbClr val="000000"/>
                </a:buClr>
              </a:pPr>
              <a:t>‹Nº›</a:t>
            </a:fld>
            <a:endParaRPr lang="es-CL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009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415600" y="1639967"/>
            <a:ext cx="5333200" cy="4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6443200" y="1639967"/>
            <a:ext cx="5333200" cy="4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s-CL" kern="0" smtClean="0">
                <a:solidFill>
                  <a:srgbClr val="434343"/>
                </a:solidFill>
              </a:rPr>
              <a:pPr defTabSz="1219170">
                <a:buClr>
                  <a:srgbClr val="000000"/>
                </a:buClr>
              </a:pPr>
              <a:t>‹Nº›</a:t>
            </a:fld>
            <a:endParaRPr lang="es-CL" kern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194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s-CL" kern="0" smtClean="0">
                <a:solidFill>
                  <a:srgbClr val="434343"/>
                </a:solidFill>
              </a:rPr>
              <a:pPr defTabSz="1219170">
                <a:buClr>
                  <a:srgbClr val="000000"/>
                </a:buClr>
              </a:pPr>
              <a:t>‹Nº›</a:t>
            </a:fld>
            <a:endParaRPr lang="es-CL" kern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185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415600" y="1954405"/>
            <a:ext cx="3744000" cy="41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s-CL" kern="0" smtClean="0">
                <a:solidFill>
                  <a:srgbClr val="434343"/>
                </a:solidFill>
              </a:rPr>
              <a:pPr defTabSz="1219170">
                <a:buClr>
                  <a:srgbClr val="000000"/>
                </a:buClr>
              </a:pPr>
              <a:t>‹Nº›</a:t>
            </a:fld>
            <a:endParaRPr lang="es-CL" kern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7978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8131172" y="7"/>
            <a:ext cx="4060833" cy="2707427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916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s-CL" kern="0" smtClean="0">
                <a:solidFill>
                  <a:srgbClr val="FFFFFF"/>
                </a:solidFill>
              </a:rPr>
              <a:pPr defTabSz="1219170">
                <a:buClr>
                  <a:srgbClr val="000000"/>
                </a:buClr>
              </a:pPr>
              <a:t>‹Nº›</a:t>
            </a:fld>
            <a:endParaRPr lang="es-CL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626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6096000" y="-2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1" name="Google Shape;61;p9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354000" y="1534800"/>
            <a:ext cx="5393600" cy="2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600" cy="1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s-CL" kern="0" smtClean="0">
                <a:solidFill>
                  <a:srgbClr val="FFFFFF"/>
                </a:solidFill>
              </a:rPr>
              <a:pPr defTabSz="1219170">
                <a:buClr>
                  <a:srgbClr val="000000"/>
                </a:buClr>
              </a:pPr>
              <a:t>‹Nº›</a:t>
            </a:fld>
            <a:endParaRPr lang="es-CL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55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05D9B-86ED-4BF9-B7E9-32050D1EC2A9}" type="datetimeFigureOut">
              <a:rPr lang="es-CL" smtClean="0"/>
              <a:t>30-11-2019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F34E-FE4C-457B-8F7F-013AAEB0DEA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486465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426000" y="5640767"/>
            <a:ext cx="7998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s-CL" kern="0" smtClean="0">
                <a:solidFill>
                  <a:srgbClr val="434343"/>
                </a:solidFill>
              </a:rPr>
              <a:pPr defTabSz="1219170">
                <a:buClr>
                  <a:srgbClr val="000000"/>
                </a:buClr>
              </a:pPr>
              <a:t>‹Nº›</a:t>
            </a:fld>
            <a:endParaRPr lang="es-CL" kern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572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8131172" y="7"/>
            <a:ext cx="4060833" cy="2707427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s-CL" kern="0" smtClean="0">
                <a:solidFill>
                  <a:srgbClr val="FFFFFF"/>
                </a:solidFill>
              </a:rPr>
              <a:pPr defTabSz="1219170">
                <a:buClr>
                  <a:srgbClr val="000000"/>
                </a:buClr>
              </a:pPr>
              <a:t>‹Nº›</a:t>
            </a:fld>
            <a:endParaRPr lang="es-CL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701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05D9B-86ED-4BF9-B7E9-32050D1EC2A9}" type="datetimeFigureOut">
              <a:rPr lang="es-CL" smtClean="0"/>
              <a:t>30-11-2019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F34E-FE4C-457B-8F7F-013AAEB0DEA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96736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05D9B-86ED-4BF9-B7E9-32050D1EC2A9}" type="datetimeFigureOut">
              <a:rPr lang="es-CL" smtClean="0"/>
              <a:t>30-11-2019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F34E-FE4C-457B-8F7F-013AAEB0DEA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9984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05D9B-86ED-4BF9-B7E9-32050D1EC2A9}" type="datetimeFigureOut">
              <a:rPr lang="es-CL" smtClean="0"/>
              <a:t>30-11-2019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F34E-FE4C-457B-8F7F-013AAEB0DEA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74067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05D9B-86ED-4BF9-B7E9-32050D1EC2A9}" type="datetimeFigureOut">
              <a:rPr lang="es-CL" smtClean="0"/>
              <a:t>30-11-2019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F34E-FE4C-457B-8F7F-013AAEB0DEA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62658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05D9B-86ED-4BF9-B7E9-32050D1EC2A9}" type="datetimeFigureOut">
              <a:rPr lang="es-CL" smtClean="0"/>
              <a:t>30-11-2019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F34E-FE4C-457B-8F7F-013AAEB0DEA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18304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05D9B-86ED-4BF9-B7E9-32050D1EC2A9}" type="datetimeFigureOut">
              <a:rPr lang="es-CL" smtClean="0"/>
              <a:t>30-11-2019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F34E-FE4C-457B-8F7F-013AAEB0DEA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386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05D9B-86ED-4BF9-B7E9-32050D1EC2A9}" type="datetimeFigureOut">
              <a:rPr lang="es-CL" smtClean="0"/>
              <a:t>30-11-2019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F34E-FE4C-457B-8F7F-013AAEB0DEA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64470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05D9B-86ED-4BF9-B7E9-32050D1EC2A9}" type="datetimeFigureOut">
              <a:rPr lang="es-CL" smtClean="0"/>
              <a:t>30-11-2019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9F34E-FE4C-457B-8F7F-013AAEB0DEA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30230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11360800" cy="4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s-CL" kern="0" smtClean="0">
                <a:solidFill>
                  <a:srgbClr val="FFFFFF"/>
                </a:solidFill>
              </a:rPr>
              <a:pPr defTabSz="1219170">
                <a:buClr>
                  <a:srgbClr val="000000"/>
                </a:buClr>
              </a:pPr>
              <a:t>‹Nº›</a:t>
            </a:fld>
            <a:endParaRPr lang="es-CL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0596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fer.com/en/2i4E" TargetMode="Externa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gi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3" Type="http://schemas.openxmlformats.org/officeDocument/2006/relationships/image" Target="../media/image2.jpeg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/>
          <a:stretch/>
        </p:blipFill>
        <p:spPr>
          <a:xfrm>
            <a:off x="0" y="0"/>
            <a:ext cx="12173508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84100" y="1678675"/>
            <a:ext cx="9441769" cy="2988859"/>
          </a:xfrm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s-CL" sz="5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</a:t>
            </a:r>
            <a:br>
              <a:rPr lang="es-CL" sz="5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L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 Inteligente para Desastres</a:t>
            </a:r>
            <a:r>
              <a:rPr lang="es-CL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s-CL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s-CL" sz="4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Proyecto Demo Day - 2019</a:t>
            </a:r>
            <a:endParaRPr lang="es-CL" sz="4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1" y="6515099"/>
            <a:ext cx="12173508" cy="323849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L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SaturdaysAI</a:t>
            </a:r>
            <a:r>
              <a:rPr lang="es-CL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Team7</a:t>
            </a:r>
            <a:endParaRPr lang="es-CL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11390479" y="6559652"/>
            <a:ext cx="0" cy="25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67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95" y="142417"/>
            <a:ext cx="7019900" cy="3395908"/>
          </a:xfrm>
          <a:prstGeom prst="rect">
            <a:avLst/>
          </a:prstGeom>
        </p:spPr>
      </p:pic>
      <p:pic>
        <p:nvPicPr>
          <p:cNvPr id="31" name="Imagen 30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0" t="26978" r="3354" b="14813"/>
          <a:stretch/>
        </p:blipFill>
        <p:spPr bwMode="auto">
          <a:xfrm>
            <a:off x="481865" y="3533244"/>
            <a:ext cx="6460336" cy="32984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Imagen 31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9" t="27347" r="3746" b="14066"/>
          <a:stretch/>
        </p:blipFill>
        <p:spPr bwMode="auto">
          <a:xfrm>
            <a:off x="3625643" y="3512022"/>
            <a:ext cx="6416168" cy="33196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16679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5600" y="546667"/>
            <a:ext cx="11360800" cy="777166"/>
          </a:xfrm>
        </p:spPr>
        <p:txBody>
          <a:bodyPr/>
          <a:lstStyle/>
          <a:p>
            <a:r>
              <a:rPr lang="es-EC" dirty="0" smtClean="0"/>
              <a:t>COMO SE VA A APLICAR LA TECNICA</a:t>
            </a:r>
            <a:endParaRPr lang="es-EC" dirty="0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15600" y="1323833"/>
            <a:ext cx="11360800" cy="491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C" kern="0" dirty="0">
                <a:hlinkClick r:id="rId2"/>
              </a:rPr>
              <a:t>https://</a:t>
            </a:r>
            <a:r>
              <a:rPr lang="es-EC" kern="0" dirty="0" smtClean="0">
                <a:hlinkClick r:id="rId2"/>
              </a:rPr>
              <a:t>gifer.com/en/2i4E</a:t>
            </a:r>
            <a:r>
              <a:rPr lang="es-EC" kern="0" dirty="0" smtClean="0"/>
              <a:t>  usar este video</a:t>
            </a:r>
          </a:p>
          <a:p>
            <a:endParaRPr lang="es-EC" kern="0" dirty="0"/>
          </a:p>
          <a:p>
            <a:r>
              <a:rPr lang="es-EC" kern="0" dirty="0" smtClean="0"/>
              <a:t>Mediante un sistema integrado poder adquirir imágenes que identificarán edificaciones y su nivel de desastres a través de Deep </a:t>
            </a:r>
            <a:r>
              <a:rPr lang="es-EC" kern="0" dirty="0" err="1"/>
              <a:t>L</a:t>
            </a:r>
            <a:r>
              <a:rPr lang="es-EC" kern="0" dirty="0" err="1" smtClean="0"/>
              <a:t>earning</a:t>
            </a:r>
            <a:r>
              <a:rPr lang="es-EC" kern="0" dirty="0" smtClean="0"/>
              <a:t>.</a:t>
            </a:r>
          </a:p>
          <a:p>
            <a:r>
              <a:rPr lang="es-EC" kern="0" dirty="0" smtClean="0"/>
              <a:t>Para su entrenamiento, se han utilizado 5598 imágenes satelitales  </a:t>
            </a:r>
            <a:endParaRPr lang="es-EC" kern="0" dirty="0"/>
          </a:p>
        </p:txBody>
      </p:sp>
    </p:spTree>
    <p:extLst>
      <p:ext uri="{BB962C8B-B14F-4D97-AF65-F5344CB8AC3E}">
        <p14:creationId xmlns:p14="http://schemas.microsoft.com/office/powerpoint/2010/main" val="2432315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entágono 20"/>
          <p:cNvSpPr/>
          <p:nvPr/>
        </p:nvSpPr>
        <p:spPr>
          <a:xfrm>
            <a:off x="0" y="438233"/>
            <a:ext cx="4472470" cy="504683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FFFF00"/>
              </a:solidFill>
            </a:endParaRPr>
          </a:p>
        </p:txBody>
      </p:sp>
      <p:sp>
        <p:nvSpPr>
          <p:cNvPr id="22" name="Google Shape;151;p18"/>
          <p:cNvSpPr txBox="1">
            <a:spLocks/>
          </p:cNvSpPr>
          <p:nvPr/>
        </p:nvSpPr>
        <p:spPr>
          <a:xfrm>
            <a:off x="296284" y="376693"/>
            <a:ext cx="3895888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CL" b="1" kern="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Solución</a:t>
            </a:r>
            <a:endParaRPr lang="es-CL" b="1" kern="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971" y="1177465"/>
            <a:ext cx="5295888" cy="5324246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185980" y="2239102"/>
            <a:ext cx="5733707" cy="2941260"/>
            <a:chOff x="5951682" y="3446093"/>
            <a:chExt cx="5733707" cy="2941260"/>
          </a:xfrm>
        </p:grpSpPr>
        <p:grpSp>
          <p:nvGrpSpPr>
            <p:cNvPr id="6" name="Grupo 5"/>
            <p:cNvGrpSpPr/>
            <p:nvPr/>
          </p:nvGrpSpPr>
          <p:grpSpPr>
            <a:xfrm>
              <a:off x="5951682" y="3446093"/>
              <a:ext cx="5733707" cy="2941260"/>
              <a:chOff x="5951682" y="3570079"/>
              <a:chExt cx="5733707" cy="2941260"/>
            </a:xfrm>
          </p:grpSpPr>
          <p:pic>
            <p:nvPicPr>
              <p:cNvPr id="23" name="Imagen 2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1682" y="3570079"/>
                <a:ext cx="5733707" cy="2941260"/>
              </a:xfrm>
              <a:prstGeom prst="rect">
                <a:avLst/>
              </a:prstGeom>
            </p:spPr>
          </p:pic>
          <p:sp>
            <p:nvSpPr>
              <p:cNvPr id="5" name="Rectángulo 4"/>
              <p:cNvSpPr/>
              <p:nvPr/>
            </p:nvSpPr>
            <p:spPr>
              <a:xfrm>
                <a:off x="6029171" y="4401518"/>
                <a:ext cx="1890463" cy="666427"/>
              </a:xfrm>
              <a:prstGeom prst="rect">
                <a:avLst/>
              </a:prstGeom>
              <a:solidFill>
                <a:srgbClr val="00B0F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</p:grpSp>
        <p:sp>
          <p:nvSpPr>
            <p:cNvPr id="26" name="Rectángulo 25"/>
            <p:cNvSpPr/>
            <p:nvPr/>
          </p:nvSpPr>
          <p:spPr>
            <a:xfrm>
              <a:off x="6029170" y="5612438"/>
              <a:ext cx="1890463" cy="666427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6267590" y="275844"/>
            <a:ext cx="3431666" cy="803706"/>
            <a:chOff x="6267590" y="275844"/>
            <a:chExt cx="3431666" cy="803706"/>
          </a:xfrm>
        </p:grpSpPr>
        <p:sp>
          <p:nvSpPr>
            <p:cNvPr id="3" name="CuadroTexto 2"/>
            <p:cNvSpPr txBox="1"/>
            <p:nvPr/>
          </p:nvSpPr>
          <p:spPr>
            <a:xfrm>
              <a:off x="7024324" y="275844"/>
              <a:ext cx="1611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>
                  <a:solidFill>
                    <a:srgbClr val="FF0000"/>
                  </a:solidFill>
                </a:rPr>
                <a:t>DESTRUIDA</a:t>
              </a:r>
              <a:endParaRPr lang="es-CL" dirty="0">
                <a:solidFill>
                  <a:srgbClr val="FF0000"/>
                </a:solidFill>
              </a:endParaRP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7024324" y="710218"/>
              <a:ext cx="2674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>
                  <a:solidFill>
                    <a:srgbClr val="00B0F0"/>
                  </a:solidFill>
                </a:rPr>
                <a:t>DAÑO MENOR</a:t>
              </a:r>
              <a:endParaRPr lang="es-CL" dirty="0">
                <a:solidFill>
                  <a:srgbClr val="00B0F0"/>
                </a:solidFill>
              </a:endParaRPr>
            </a:p>
          </p:txBody>
        </p:sp>
        <p:sp>
          <p:nvSpPr>
            <p:cNvPr id="9" name="Rectángulo 8"/>
            <p:cNvSpPr/>
            <p:nvPr/>
          </p:nvSpPr>
          <p:spPr>
            <a:xfrm>
              <a:off x="6267590" y="304357"/>
              <a:ext cx="573438" cy="267752"/>
            </a:xfrm>
            <a:prstGeom prst="rect">
              <a:avLst/>
            </a:prstGeom>
            <a:solidFill>
              <a:srgbClr val="FF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5" name="Rectángulo 34"/>
            <p:cNvSpPr/>
            <p:nvPr/>
          </p:nvSpPr>
          <p:spPr>
            <a:xfrm>
              <a:off x="6271183" y="755471"/>
              <a:ext cx="573438" cy="267752"/>
            </a:xfrm>
            <a:prstGeom prst="rect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</p:spTree>
    <p:extLst>
      <p:ext uri="{BB962C8B-B14F-4D97-AF65-F5344CB8AC3E}">
        <p14:creationId xmlns:p14="http://schemas.microsoft.com/office/powerpoint/2010/main" val="43488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ágono 3"/>
          <p:cNvSpPr/>
          <p:nvPr/>
        </p:nvSpPr>
        <p:spPr>
          <a:xfrm>
            <a:off x="-1" y="438233"/>
            <a:ext cx="5772825" cy="504683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FFFF00"/>
              </a:solidFill>
            </a:endParaRPr>
          </a:p>
        </p:txBody>
      </p:sp>
      <p:sp>
        <p:nvSpPr>
          <p:cNvPr id="5" name="Google Shape;151;p18"/>
          <p:cNvSpPr txBox="1">
            <a:spLocks/>
          </p:cNvSpPr>
          <p:nvPr/>
        </p:nvSpPr>
        <p:spPr>
          <a:xfrm>
            <a:off x="296284" y="320421"/>
            <a:ext cx="113608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s-CL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 i="0" u="none" strike="noStrike" kern="0" cap="none">
                <a:solidFill>
                  <a:schemeClr val="bg2">
                    <a:lumMod val="50000"/>
                  </a:schemeClr>
                </a:solidFill>
                <a:latin typeface="+mj-lt"/>
                <a:ea typeface="Roboto"/>
                <a:cs typeface="Roboto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s-CL" dirty="0"/>
              <a:t>¿Quiénes son los usuarios?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99744" y="1666845"/>
            <a:ext cx="7321235" cy="40318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000" b="1" dirty="0">
                <a:solidFill>
                  <a:schemeClr val="bg2"/>
                </a:solidFill>
              </a:rPr>
              <a:t>O</a:t>
            </a:r>
            <a:r>
              <a:rPr lang="es-CL" sz="2000" b="1" dirty="0" smtClean="0">
                <a:solidFill>
                  <a:schemeClr val="bg2"/>
                </a:solidFill>
              </a:rPr>
              <a:t>rganismos que intervienen en la gestión </a:t>
            </a:r>
            <a:r>
              <a:rPr lang="es-CL" sz="2000" b="1" dirty="0">
                <a:solidFill>
                  <a:schemeClr val="bg2"/>
                </a:solidFill>
              </a:rPr>
              <a:t>de </a:t>
            </a:r>
            <a:r>
              <a:rPr lang="es-CL" sz="2000" b="1" dirty="0" smtClean="0">
                <a:solidFill>
                  <a:schemeClr val="bg2"/>
                </a:solidFill>
              </a:rPr>
              <a:t>desastres</a:t>
            </a:r>
          </a:p>
          <a:p>
            <a:endParaRPr lang="es-CL" sz="2000" b="1" dirty="0" smtClean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dirty="0"/>
              <a:t>ONEMI (Oficina Nacional de Emergencia del Ministerio del Interior</a:t>
            </a:r>
            <a:r>
              <a:rPr lang="es-MX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dirty="0" smtClean="0"/>
              <a:t>SHOA (Servicio </a:t>
            </a:r>
            <a:r>
              <a:rPr lang="es-MX" dirty="0"/>
              <a:t>H</a:t>
            </a:r>
            <a:r>
              <a:rPr lang="es-MX" dirty="0" smtClean="0"/>
              <a:t>idrográfico y Oceanográfico de la Armada)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dirty="0" smtClean="0"/>
              <a:t>Bomberos de Chile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dirty="0" smtClean="0"/>
              <a:t>CONAF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dirty="0" smtClean="0"/>
              <a:t>Meteorología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dirty="0" smtClean="0"/>
              <a:t>Unidad de Pasos Fronterizos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dirty="0" smtClean="0"/>
              <a:t>Sismología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dirty="0" smtClean="0"/>
              <a:t>Cruz Roja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dirty="0" smtClean="0"/>
              <a:t>Carabineros de Chile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dirty="0" smtClean="0"/>
              <a:t>PDI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dirty="0" smtClean="0"/>
              <a:t>Servicios de salud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dirty="0" err="1" smtClean="0"/>
              <a:t>Sernageomin</a:t>
            </a:r>
            <a:endParaRPr lang="es-CL" dirty="0"/>
          </a:p>
        </p:txBody>
      </p:sp>
      <p:pic>
        <p:nvPicPr>
          <p:cNvPr id="6146" name="Picture 2" descr="Image result for ONEM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545" y="1079469"/>
            <a:ext cx="1909602" cy="172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bomberos de chi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851" y="3163435"/>
            <a:ext cx="1790296" cy="20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Image result for sho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979" y="3281373"/>
            <a:ext cx="1989469" cy="198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Image result for unidad de pasos fronteriz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488" y="4785359"/>
            <a:ext cx="2101115" cy="210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979" y="1237121"/>
            <a:ext cx="1746012" cy="174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Conaf - Ministerio de Agricultur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073" y="5404779"/>
            <a:ext cx="3108045" cy="145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57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20"/>
          <p:cNvGrpSpPr/>
          <p:nvPr/>
        </p:nvGrpSpPr>
        <p:grpSpPr>
          <a:xfrm>
            <a:off x="6586000" y="1626148"/>
            <a:ext cx="5116000" cy="3605600"/>
            <a:chOff x="4939500" y="1219611"/>
            <a:chExt cx="3837000" cy="2704200"/>
          </a:xfrm>
        </p:grpSpPr>
        <p:cxnSp>
          <p:nvCxnSpPr>
            <p:cNvPr id="219" name="Google Shape;219;p20"/>
            <p:cNvCxnSpPr/>
            <p:nvPr/>
          </p:nvCxnSpPr>
          <p:spPr>
            <a:xfrm>
              <a:off x="4939500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20" name="Google Shape;220;p20"/>
            <p:cNvCxnSpPr/>
            <p:nvPr/>
          </p:nvCxnSpPr>
          <p:spPr>
            <a:xfrm>
              <a:off x="5365833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21" name="Google Shape;221;p20"/>
            <p:cNvCxnSpPr/>
            <p:nvPr/>
          </p:nvCxnSpPr>
          <p:spPr>
            <a:xfrm>
              <a:off x="5792167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22" name="Google Shape;222;p20"/>
            <p:cNvCxnSpPr/>
            <p:nvPr/>
          </p:nvCxnSpPr>
          <p:spPr>
            <a:xfrm>
              <a:off x="6218500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23" name="Google Shape;223;p20"/>
            <p:cNvCxnSpPr/>
            <p:nvPr/>
          </p:nvCxnSpPr>
          <p:spPr>
            <a:xfrm>
              <a:off x="6644834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24" name="Google Shape;224;p20"/>
            <p:cNvCxnSpPr/>
            <p:nvPr/>
          </p:nvCxnSpPr>
          <p:spPr>
            <a:xfrm>
              <a:off x="7071166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25" name="Google Shape;225;p20"/>
            <p:cNvCxnSpPr/>
            <p:nvPr/>
          </p:nvCxnSpPr>
          <p:spPr>
            <a:xfrm>
              <a:off x="7497500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26" name="Google Shape;226;p20"/>
            <p:cNvCxnSpPr/>
            <p:nvPr/>
          </p:nvCxnSpPr>
          <p:spPr>
            <a:xfrm>
              <a:off x="7923834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27" name="Google Shape;227;p20"/>
            <p:cNvCxnSpPr/>
            <p:nvPr/>
          </p:nvCxnSpPr>
          <p:spPr>
            <a:xfrm>
              <a:off x="8350166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28" name="Google Shape;228;p20"/>
            <p:cNvCxnSpPr/>
            <p:nvPr/>
          </p:nvCxnSpPr>
          <p:spPr>
            <a:xfrm>
              <a:off x="8776500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29" name="Google Shape;229;p20"/>
          <p:cNvSpPr/>
          <p:nvPr/>
        </p:nvSpPr>
        <p:spPr>
          <a:xfrm>
            <a:off x="9353227" y="2844159"/>
            <a:ext cx="382000" cy="3820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0" name="Google Shape;230;p20"/>
          <p:cNvSpPr txBox="1">
            <a:spLocks noGrp="1"/>
          </p:cNvSpPr>
          <p:nvPr>
            <p:ph type="title"/>
          </p:nvPr>
        </p:nvSpPr>
        <p:spPr>
          <a:xfrm>
            <a:off x="354000" y="1534800"/>
            <a:ext cx="5393600" cy="2086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>
                <a:solidFill>
                  <a:srgbClr val="0070C0"/>
                </a:solidFill>
              </a:rPr>
              <a:t>Gracias!</a:t>
            </a:r>
            <a:endParaRPr dirty="0">
              <a:solidFill>
                <a:srgbClr val="0070C0"/>
              </a:solidFill>
            </a:endParaRPr>
          </a:p>
        </p:txBody>
      </p:sp>
      <p:grpSp>
        <p:nvGrpSpPr>
          <p:cNvPr id="232" name="Google Shape;232;p20"/>
          <p:cNvGrpSpPr/>
          <p:nvPr/>
        </p:nvGrpSpPr>
        <p:grpSpPr>
          <a:xfrm>
            <a:off x="6586046" y="2689395"/>
            <a:ext cx="5100724" cy="2098160"/>
            <a:chOff x="1000000" y="2393988"/>
            <a:chExt cx="4144235" cy="1704713"/>
          </a:xfrm>
        </p:grpSpPr>
        <p:sp>
          <p:nvSpPr>
            <p:cNvPr id="233" name="Google Shape;233;p20"/>
            <p:cNvSpPr/>
            <p:nvPr/>
          </p:nvSpPr>
          <p:spPr>
            <a:xfrm>
              <a:off x="1000000" y="2440003"/>
              <a:ext cx="4144235" cy="1631269"/>
            </a:xfrm>
            <a:custGeom>
              <a:avLst/>
              <a:gdLst/>
              <a:ahLst/>
              <a:cxnLst/>
              <a:rect l="l" t="t" r="r" b="b"/>
              <a:pathLst>
                <a:path w="165422" h="90088" extrusionOk="0">
                  <a:moveTo>
                    <a:pt x="0" y="65550"/>
                  </a:moveTo>
                  <a:cubicBezTo>
                    <a:pt x="3559" y="56002"/>
                    <a:pt x="14632" y="11595"/>
                    <a:pt x="21355" y="8262"/>
                  </a:cubicBezTo>
                  <a:cubicBezTo>
                    <a:pt x="28078" y="4929"/>
                    <a:pt x="34067" y="46906"/>
                    <a:pt x="40338" y="45550"/>
                  </a:cubicBezTo>
                  <a:cubicBezTo>
                    <a:pt x="46609" y="44194"/>
                    <a:pt x="52711" y="2161"/>
                    <a:pt x="58982" y="127"/>
                  </a:cubicBezTo>
                  <a:cubicBezTo>
                    <a:pt x="65253" y="-1907"/>
                    <a:pt x="71807" y="30974"/>
                    <a:pt x="77965" y="33347"/>
                  </a:cubicBezTo>
                  <a:cubicBezTo>
                    <a:pt x="84123" y="35720"/>
                    <a:pt x="90055" y="6285"/>
                    <a:pt x="95931" y="14364"/>
                  </a:cubicBezTo>
                  <a:cubicBezTo>
                    <a:pt x="101807" y="22443"/>
                    <a:pt x="107626" y="77414"/>
                    <a:pt x="113219" y="81821"/>
                  </a:cubicBezTo>
                  <a:cubicBezTo>
                    <a:pt x="118812" y="86228"/>
                    <a:pt x="123671" y="39448"/>
                    <a:pt x="129490" y="40804"/>
                  </a:cubicBezTo>
                  <a:cubicBezTo>
                    <a:pt x="135309" y="42160"/>
                    <a:pt x="142145" y="92047"/>
                    <a:pt x="148134" y="89957"/>
                  </a:cubicBezTo>
                  <a:cubicBezTo>
                    <a:pt x="154123" y="87867"/>
                    <a:pt x="162541" y="38545"/>
                    <a:pt x="165422" y="28262"/>
                  </a:cubicBez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sp>
        <p:sp>
          <p:nvSpPr>
            <p:cNvPr id="234" name="Google Shape;234;p20"/>
            <p:cNvSpPr/>
            <p:nvPr/>
          </p:nvSpPr>
          <p:spPr>
            <a:xfrm>
              <a:off x="4658400" y="4014100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4195525" y="3147350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3800700" y="3868900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3358650" y="2637813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2909400" y="2993013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>
              <a:off x="2437450" y="2393988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1974575" y="3213325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1500000" y="2553225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42" name="Google Shape;242;p20"/>
          <p:cNvSpPr/>
          <p:nvPr/>
        </p:nvSpPr>
        <p:spPr>
          <a:xfrm>
            <a:off x="9129533" y="2103660"/>
            <a:ext cx="1572800" cy="458400"/>
          </a:xfrm>
          <a:prstGeom prst="wedgeRoundRectCallout">
            <a:avLst>
              <a:gd name="adj1" fmla="val -21432"/>
              <a:gd name="adj2" fmla="val 84969"/>
              <a:gd name="adj3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43" name="Google Shape;243;p20"/>
          <p:cNvGrpSpPr/>
          <p:nvPr/>
        </p:nvGrpSpPr>
        <p:grpSpPr>
          <a:xfrm>
            <a:off x="6586077" y="2370849"/>
            <a:ext cx="5115881" cy="2005065"/>
            <a:chOff x="1000025" y="2059300"/>
            <a:chExt cx="4156550" cy="1629075"/>
          </a:xfrm>
        </p:grpSpPr>
        <p:sp>
          <p:nvSpPr>
            <p:cNvPr id="244" name="Google Shape;244;p20"/>
            <p:cNvSpPr/>
            <p:nvPr/>
          </p:nvSpPr>
          <p:spPr>
            <a:xfrm>
              <a:off x="1000025" y="2083952"/>
              <a:ext cx="4156550" cy="1576975"/>
            </a:xfrm>
            <a:custGeom>
              <a:avLst/>
              <a:gdLst/>
              <a:ahLst/>
              <a:cxnLst/>
              <a:rect l="l" t="t" r="r" b="b"/>
              <a:pathLst>
                <a:path w="166262" h="63079" extrusionOk="0">
                  <a:moveTo>
                    <a:pt x="0" y="34952"/>
                  </a:moveTo>
                  <a:cubicBezTo>
                    <a:pt x="3623" y="29133"/>
                    <a:pt x="14946" y="1167"/>
                    <a:pt x="21740" y="37"/>
                  </a:cubicBezTo>
                  <a:cubicBezTo>
                    <a:pt x="28534" y="-1093"/>
                    <a:pt x="34478" y="24048"/>
                    <a:pt x="40762" y="28172"/>
                  </a:cubicBezTo>
                  <a:cubicBezTo>
                    <a:pt x="47046" y="32296"/>
                    <a:pt x="53256" y="18986"/>
                    <a:pt x="59446" y="24782"/>
                  </a:cubicBezTo>
                  <a:cubicBezTo>
                    <a:pt x="65636" y="30578"/>
                    <a:pt x="71730" y="60803"/>
                    <a:pt x="77901" y="62950"/>
                  </a:cubicBezTo>
                  <a:cubicBezTo>
                    <a:pt x="84072" y="65097"/>
                    <a:pt x="90490" y="39675"/>
                    <a:pt x="96472" y="37664"/>
                  </a:cubicBezTo>
                  <a:cubicBezTo>
                    <a:pt x="102455" y="35653"/>
                    <a:pt x="108078" y="54726"/>
                    <a:pt x="113796" y="50884"/>
                  </a:cubicBezTo>
                  <a:cubicBezTo>
                    <a:pt x="119514" y="47042"/>
                    <a:pt x="125063" y="18059"/>
                    <a:pt x="130781" y="14613"/>
                  </a:cubicBezTo>
                  <a:cubicBezTo>
                    <a:pt x="136499" y="11167"/>
                    <a:pt x="142192" y="30515"/>
                    <a:pt x="148105" y="30206"/>
                  </a:cubicBezTo>
                  <a:cubicBezTo>
                    <a:pt x="154019" y="29897"/>
                    <a:pt x="163236" y="15665"/>
                    <a:pt x="166262" y="12757"/>
                  </a:cubicBez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oval" w="med" len="med"/>
            </a:ln>
          </p:spPr>
        </p:sp>
        <p:sp>
          <p:nvSpPr>
            <p:cNvPr id="245" name="Google Shape;245;p20"/>
            <p:cNvSpPr/>
            <p:nvPr/>
          </p:nvSpPr>
          <p:spPr>
            <a:xfrm>
              <a:off x="1500000" y="2059300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1974575" y="273727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2437450" y="265267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2909400" y="360377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3358650" y="299302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3780700" y="331522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4216350" y="241217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4658400" y="2802450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53" name="Google Shape;253;p20"/>
          <p:cNvSpPr txBox="1">
            <a:spLocks noGrp="1"/>
          </p:cNvSpPr>
          <p:nvPr>
            <p:ph type="body" idx="2"/>
          </p:nvPr>
        </p:nvSpPr>
        <p:spPr>
          <a:xfrm>
            <a:off x="9129533" y="2141860"/>
            <a:ext cx="1572800" cy="38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buNone/>
            </a:pPr>
            <a:r>
              <a:rPr lang="en" sz="1733" dirty="0" smtClean="0">
                <a:solidFill>
                  <a:schemeClr val="dk1"/>
                </a:solidFill>
              </a:rPr>
              <a:t>Data</a:t>
            </a:r>
            <a:endParaRPr sz="1733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9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41F053BA-836D-4D3B-8A17-F6AF142B055C}"/>
              </a:ext>
            </a:extLst>
          </p:cNvPr>
          <p:cNvSpPr/>
          <p:nvPr/>
        </p:nvSpPr>
        <p:spPr>
          <a:xfrm>
            <a:off x="5519846" y="826844"/>
            <a:ext cx="4452942" cy="960905"/>
          </a:xfrm>
          <a:custGeom>
            <a:avLst/>
            <a:gdLst>
              <a:gd name="connsiteX0" fmla="*/ 4559862 w 5113164"/>
              <a:gd name="connsiteY0" fmla="*/ 0 h 1103375"/>
              <a:gd name="connsiteX1" fmla="*/ 4593005 w 5113164"/>
              <a:gd name="connsiteY1" fmla="*/ 13421 h 1103375"/>
              <a:gd name="connsiteX2" fmla="*/ 5099127 w 5113164"/>
              <a:gd name="connsiteY2" fmla="*/ 518332 h 1103375"/>
              <a:gd name="connsiteX3" fmla="*/ 5099127 w 5113164"/>
              <a:gd name="connsiteY3" fmla="*/ 584460 h 1103375"/>
              <a:gd name="connsiteX4" fmla="*/ 4593005 w 5113164"/>
              <a:gd name="connsiteY4" fmla="*/ 1089372 h 1103375"/>
              <a:gd name="connsiteX5" fmla="*/ 4559862 w 5113164"/>
              <a:gd name="connsiteY5" fmla="*/ 1103375 h 1103375"/>
              <a:gd name="connsiteX6" fmla="*/ 4556896 w 5113164"/>
              <a:gd name="connsiteY6" fmla="*/ 1102122 h 1103375"/>
              <a:gd name="connsiteX7" fmla="*/ 0 w 5113164"/>
              <a:gd name="connsiteY7" fmla="*/ 1102122 h 1103375"/>
              <a:gd name="connsiteX8" fmla="*/ 0 w 5113164"/>
              <a:gd name="connsiteY8" fmla="*/ 1449 h 1103375"/>
              <a:gd name="connsiteX9" fmla="*/ 4556284 w 5113164"/>
              <a:gd name="connsiteY9" fmla="*/ 1449 h 110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13164" h="1103375">
                <a:moveTo>
                  <a:pt x="4559862" y="0"/>
                </a:moveTo>
                <a:cubicBezTo>
                  <a:pt x="4571949" y="0"/>
                  <a:pt x="4584037" y="4474"/>
                  <a:pt x="4593005" y="13421"/>
                </a:cubicBezTo>
                <a:lnTo>
                  <a:pt x="5099127" y="518332"/>
                </a:lnTo>
                <a:cubicBezTo>
                  <a:pt x="5117843" y="537003"/>
                  <a:pt x="5117843" y="566567"/>
                  <a:pt x="5099127" y="584460"/>
                </a:cubicBezTo>
                <a:cubicBezTo>
                  <a:pt x="4593005" y="1089372"/>
                  <a:pt x="4593005" y="1089372"/>
                  <a:pt x="4593005" y="1089372"/>
                </a:cubicBezTo>
                <a:cubicBezTo>
                  <a:pt x="4584037" y="1098707"/>
                  <a:pt x="4571949" y="1103375"/>
                  <a:pt x="4559862" y="1103375"/>
                </a:cubicBezTo>
                <a:lnTo>
                  <a:pt x="4556896" y="1102122"/>
                </a:lnTo>
                <a:lnTo>
                  <a:pt x="0" y="1102122"/>
                </a:lnTo>
                <a:lnTo>
                  <a:pt x="0" y="1449"/>
                </a:lnTo>
                <a:lnTo>
                  <a:pt x="4556284" y="1449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xmlns="" id="{B5FC3460-5E97-4788-A3A2-F992F8E3B0AB}"/>
              </a:ext>
            </a:extLst>
          </p:cNvPr>
          <p:cNvSpPr>
            <a:spLocks/>
          </p:cNvSpPr>
          <p:nvPr/>
        </p:nvSpPr>
        <p:spPr bwMode="auto">
          <a:xfrm>
            <a:off x="5046944" y="828105"/>
            <a:ext cx="961522" cy="958552"/>
          </a:xfrm>
          <a:custGeom>
            <a:avLst/>
            <a:gdLst>
              <a:gd name="T0" fmla="*/ 1407 w 1431"/>
              <a:gd name="T1" fmla="*/ 672 h 1430"/>
              <a:gd name="T2" fmla="*/ 1407 w 1431"/>
              <a:gd name="T3" fmla="*/ 757 h 1430"/>
              <a:gd name="T4" fmla="*/ 758 w 1431"/>
              <a:gd name="T5" fmla="*/ 1406 h 1430"/>
              <a:gd name="T6" fmla="*/ 673 w 1431"/>
              <a:gd name="T7" fmla="*/ 1406 h 1430"/>
              <a:gd name="T8" fmla="*/ 24 w 1431"/>
              <a:gd name="T9" fmla="*/ 757 h 1430"/>
              <a:gd name="T10" fmla="*/ 24 w 1431"/>
              <a:gd name="T11" fmla="*/ 672 h 1430"/>
              <a:gd name="T12" fmla="*/ 673 w 1431"/>
              <a:gd name="T13" fmla="*/ 23 h 1430"/>
              <a:gd name="T14" fmla="*/ 758 w 1431"/>
              <a:gd name="T15" fmla="*/ 23 h 1430"/>
              <a:gd name="T16" fmla="*/ 1407 w 1431"/>
              <a:gd name="T17" fmla="*/ 672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1" h="1430">
                <a:moveTo>
                  <a:pt x="1407" y="672"/>
                </a:moveTo>
                <a:cubicBezTo>
                  <a:pt x="1431" y="696"/>
                  <a:pt x="1431" y="734"/>
                  <a:pt x="1407" y="757"/>
                </a:cubicBezTo>
                <a:cubicBezTo>
                  <a:pt x="758" y="1406"/>
                  <a:pt x="758" y="1406"/>
                  <a:pt x="758" y="1406"/>
                </a:cubicBezTo>
                <a:cubicBezTo>
                  <a:pt x="735" y="1430"/>
                  <a:pt x="696" y="1430"/>
                  <a:pt x="673" y="1406"/>
                </a:cubicBezTo>
                <a:cubicBezTo>
                  <a:pt x="24" y="757"/>
                  <a:pt x="24" y="757"/>
                  <a:pt x="24" y="757"/>
                </a:cubicBezTo>
                <a:cubicBezTo>
                  <a:pt x="0" y="734"/>
                  <a:pt x="0" y="696"/>
                  <a:pt x="24" y="672"/>
                </a:cubicBezTo>
                <a:cubicBezTo>
                  <a:pt x="673" y="23"/>
                  <a:pt x="673" y="23"/>
                  <a:pt x="673" y="23"/>
                </a:cubicBezTo>
                <a:cubicBezTo>
                  <a:pt x="696" y="0"/>
                  <a:pt x="735" y="0"/>
                  <a:pt x="758" y="23"/>
                </a:cubicBezTo>
                <a:lnTo>
                  <a:pt x="1407" y="6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190500" dist="114300" dir="9600000" sx="93000" sy="93000" algn="tr" rotWithShape="0">
              <a:prstClr val="black">
                <a:alpha val="44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6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20324688-BC31-454A-ABE0-69623266C2D8}"/>
              </a:ext>
            </a:extLst>
          </p:cNvPr>
          <p:cNvSpPr/>
          <p:nvPr/>
        </p:nvSpPr>
        <p:spPr>
          <a:xfrm>
            <a:off x="5519846" y="5045506"/>
            <a:ext cx="4452942" cy="960905"/>
          </a:xfrm>
          <a:custGeom>
            <a:avLst/>
            <a:gdLst>
              <a:gd name="connsiteX0" fmla="*/ 4559862 w 5113164"/>
              <a:gd name="connsiteY0" fmla="*/ 0 h 1103375"/>
              <a:gd name="connsiteX1" fmla="*/ 4593005 w 5113164"/>
              <a:gd name="connsiteY1" fmla="*/ 13421 h 1103375"/>
              <a:gd name="connsiteX2" fmla="*/ 5099127 w 5113164"/>
              <a:gd name="connsiteY2" fmla="*/ 518332 h 1103375"/>
              <a:gd name="connsiteX3" fmla="*/ 5099127 w 5113164"/>
              <a:gd name="connsiteY3" fmla="*/ 584460 h 1103375"/>
              <a:gd name="connsiteX4" fmla="*/ 4593005 w 5113164"/>
              <a:gd name="connsiteY4" fmla="*/ 1089372 h 1103375"/>
              <a:gd name="connsiteX5" fmla="*/ 4559862 w 5113164"/>
              <a:gd name="connsiteY5" fmla="*/ 1103375 h 1103375"/>
              <a:gd name="connsiteX6" fmla="*/ 4556896 w 5113164"/>
              <a:gd name="connsiteY6" fmla="*/ 1102122 h 1103375"/>
              <a:gd name="connsiteX7" fmla="*/ 0 w 5113164"/>
              <a:gd name="connsiteY7" fmla="*/ 1102122 h 1103375"/>
              <a:gd name="connsiteX8" fmla="*/ 0 w 5113164"/>
              <a:gd name="connsiteY8" fmla="*/ 1449 h 1103375"/>
              <a:gd name="connsiteX9" fmla="*/ 4556284 w 5113164"/>
              <a:gd name="connsiteY9" fmla="*/ 1449 h 110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13164" h="1103375">
                <a:moveTo>
                  <a:pt x="4559862" y="0"/>
                </a:moveTo>
                <a:cubicBezTo>
                  <a:pt x="4571949" y="0"/>
                  <a:pt x="4584037" y="4474"/>
                  <a:pt x="4593005" y="13421"/>
                </a:cubicBezTo>
                <a:lnTo>
                  <a:pt x="5099127" y="518332"/>
                </a:lnTo>
                <a:cubicBezTo>
                  <a:pt x="5117843" y="537003"/>
                  <a:pt x="5117843" y="566567"/>
                  <a:pt x="5099127" y="584460"/>
                </a:cubicBezTo>
                <a:cubicBezTo>
                  <a:pt x="4593005" y="1089372"/>
                  <a:pt x="4593005" y="1089372"/>
                  <a:pt x="4593005" y="1089372"/>
                </a:cubicBezTo>
                <a:cubicBezTo>
                  <a:pt x="4584037" y="1098707"/>
                  <a:pt x="4571949" y="1103375"/>
                  <a:pt x="4559862" y="1103375"/>
                </a:cubicBezTo>
                <a:lnTo>
                  <a:pt x="4556896" y="1102122"/>
                </a:lnTo>
                <a:lnTo>
                  <a:pt x="0" y="1102122"/>
                </a:lnTo>
                <a:lnTo>
                  <a:pt x="0" y="1449"/>
                </a:lnTo>
                <a:lnTo>
                  <a:pt x="4556284" y="144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xmlns="" id="{0122AA8E-726F-4E72-B6EE-030040B08FD8}"/>
              </a:ext>
            </a:extLst>
          </p:cNvPr>
          <p:cNvSpPr>
            <a:spLocks/>
          </p:cNvSpPr>
          <p:nvPr/>
        </p:nvSpPr>
        <p:spPr bwMode="auto">
          <a:xfrm>
            <a:off x="5046944" y="5046767"/>
            <a:ext cx="961522" cy="958552"/>
          </a:xfrm>
          <a:custGeom>
            <a:avLst/>
            <a:gdLst>
              <a:gd name="T0" fmla="*/ 1407 w 1431"/>
              <a:gd name="T1" fmla="*/ 672 h 1430"/>
              <a:gd name="T2" fmla="*/ 1407 w 1431"/>
              <a:gd name="T3" fmla="*/ 757 h 1430"/>
              <a:gd name="T4" fmla="*/ 758 w 1431"/>
              <a:gd name="T5" fmla="*/ 1406 h 1430"/>
              <a:gd name="T6" fmla="*/ 673 w 1431"/>
              <a:gd name="T7" fmla="*/ 1406 h 1430"/>
              <a:gd name="T8" fmla="*/ 24 w 1431"/>
              <a:gd name="T9" fmla="*/ 757 h 1430"/>
              <a:gd name="T10" fmla="*/ 24 w 1431"/>
              <a:gd name="T11" fmla="*/ 672 h 1430"/>
              <a:gd name="T12" fmla="*/ 673 w 1431"/>
              <a:gd name="T13" fmla="*/ 23 h 1430"/>
              <a:gd name="T14" fmla="*/ 758 w 1431"/>
              <a:gd name="T15" fmla="*/ 23 h 1430"/>
              <a:gd name="T16" fmla="*/ 1407 w 1431"/>
              <a:gd name="T17" fmla="*/ 672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1" h="1430">
                <a:moveTo>
                  <a:pt x="1407" y="672"/>
                </a:moveTo>
                <a:cubicBezTo>
                  <a:pt x="1431" y="696"/>
                  <a:pt x="1431" y="734"/>
                  <a:pt x="1407" y="757"/>
                </a:cubicBezTo>
                <a:cubicBezTo>
                  <a:pt x="758" y="1406"/>
                  <a:pt x="758" y="1406"/>
                  <a:pt x="758" y="1406"/>
                </a:cubicBezTo>
                <a:cubicBezTo>
                  <a:pt x="735" y="1430"/>
                  <a:pt x="696" y="1430"/>
                  <a:pt x="673" y="1406"/>
                </a:cubicBezTo>
                <a:cubicBezTo>
                  <a:pt x="24" y="757"/>
                  <a:pt x="24" y="757"/>
                  <a:pt x="24" y="757"/>
                </a:cubicBezTo>
                <a:cubicBezTo>
                  <a:pt x="0" y="734"/>
                  <a:pt x="0" y="696"/>
                  <a:pt x="24" y="672"/>
                </a:cubicBezTo>
                <a:cubicBezTo>
                  <a:pt x="673" y="23"/>
                  <a:pt x="673" y="23"/>
                  <a:pt x="673" y="23"/>
                </a:cubicBezTo>
                <a:cubicBezTo>
                  <a:pt x="696" y="0"/>
                  <a:pt x="735" y="0"/>
                  <a:pt x="758" y="23"/>
                </a:cubicBezTo>
                <a:lnTo>
                  <a:pt x="1407" y="67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90500" dist="114300" dir="9600000" sx="93000" sy="93000" algn="tr" rotWithShape="0">
              <a:prstClr val="black">
                <a:alpha val="44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6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38822231-1419-4B9E-802B-C1ED040F98FD}"/>
              </a:ext>
            </a:extLst>
          </p:cNvPr>
          <p:cNvSpPr/>
          <p:nvPr/>
        </p:nvSpPr>
        <p:spPr>
          <a:xfrm>
            <a:off x="6132256" y="3990842"/>
            <a:ext cx="4452942" cy="960905"/>
          </a:xfrm>
          <a:custGeom>
            <a:avLst/>
            <a:gdLst>
              <a:gd name="connsiteX0" fmla="*/ 4559862 w 5113164"/>
              <a:gd name="connsiteY0" fmla="*/ 0 h 1103375"/>
              <a:gd name="connsiteX1" fmla="*/ 4593005 w 5113164"/>
              <a:gd name="connsiteY1" fmla="*/ 13421 h 1103375"/>
              <a:gd name="connsiteX2" fmla="*/ 5099127 w 5113164"/>
              <a:gd name="connsiteY2" fmla="*/ 518332 h 1103375"/>
              <a:gd name="connsiteX3" fmla="*/ 5099127 w 5113164"/>
              <a:gd name="connsiteY3" fmla="*/ 584460 h 1103375"/>
              <a:gd name="connsiteX4" fmla="*/ 4593005 w 5113164"/>
              <a:gd name="connsiteY4" fmla="*/ 1089372 h 1103375"/>
              <a:gd name="connsiteX5" fmla="*/ 4559862 w 5113164"/>
              <a:gd name="connsiteY5" fmla="*/ 1103375 h 1103375"/>
              <a:gd name="connsiteX6" fmla="*/ 4556896 w 5113164"/>
              <a:gd name="connsiteY6" fmla="*/ 1102122 h 1103375"/>
              <a:gd name="connsiteX7" fmla="*/ 0 w 5113164"/>
              <a:gd name="connsiteY7" fmla="*/ 1102122 h 1103375"/>
              <a:gd name="connsiteX8" fmla="*/ 0 w 5113164"/>
              <a:gd name="connsiteY8" fmla="*/ 1449 h 1103375"/>
              <a:gd name="connsiteX9" fmla="*/ 4556284 w 5113164"/>
              <a:gd name="connsiteY9" fmla="*/ 1449 h 110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13164" h="1103375">
                <a:moveTo>
                  <a:pt x="4559862" y="0"/>
                </a:moveTo>
                <a:cubicBezTo>
                  <a:pt x="4571949" y="0"/>
                  <a:pt x="4584037" y="4474"/>
                  <a:pt x="4593005" y="13421"/>
                </a:cubicBezTo>
                <a:lnTo>
                  <a:pt x="5099127" y="518332"/>
                </a:lnTo>
                <a:cubicBezTo>
                  <a:pt x="5117843" y="537003"/>
                  <a:pt x="5117843" y="566567"/>
                  <a:pt x="5099127" y="584460"/>
                </a:cubicBezTo>
                <a:cubicBezTo>
                  <a:pt x="4593005" y="1089372"/>
                  <a:pt x="4593005" y="1089372"/>
                  <a:pt x="4593005" y="1089372"/>
                </a:cubicBezTo>
                <a:cubicBezTo>
                  <a:pt x="4584037" y="1098707"/>
                  <a:pt x="4571949" y="1103375"/>
                  <a:pt x="4559862" y="1103375"/>
                </a:cubicBezTo>
                <a:lnTo>
                  <a:pt x="4556896" y="1102122"/>
                </a:lnTo>
                <a:lnTo>
                  <a:pt x="0" y="1102122"/>
                </a:lnTo>
                <a:lnTo>
                  <a:pt x="0" y="1449"/>
                </a:lnTo>
                <a:lnTo>
                  <a:pt x="4556284" y="1449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xmlns="" id="{83ECF6FE-92C9-40E4-B881-095E0850BA28}"/>
              </a:ext>
            </a:extLst>
          </p:cNvPr>
          <p:cNvSpPr>
            <a:spLocks/>
          </p:cNvSpPr>
          <p:nvPr/>
        </p:nvSpPr>
        <p:spPr bwMode="auto">
          <a:xfrm>
            <a:off x="5659354" y="3992103"/>
            <a:ext cx="961522" cy="958552"/>
          </a:xfrm>
          <a:custGeom>
            <a:avLst/>
            <a:gdLst>
              <a:gd name="T0" fmla="*/ 1407 w 1431"/>
              <a:gd name="T1" fmla="*/ 672 h 1430"/>
              <a:gd name="T2" fmla="*/ 1407 w 1431"/>
              <a:gd name="T3" fmla="*/ 757 h 1430"/>
              <a:gd name="T4" fmla="*/ 758 w 1431"/>
              <a:gd name="T5" fmla="*/ 1406 h 1430"/>
              <a:gd name="T6" fmla="*/ 673 w 1431"/>
              <a:gd name="T7" fmla="*/ 1406 h 1430"/>
              <a:gd name="T8" fmla="*/ 24 w 1431"/>
              <a:gd name="T9" fmla="*/ 757 h 1430"/>
              <a:gd name="T10" fmla="*/ 24 w 1431"/>
              <a:gd name="T11" fmla="*/ 672 h 1430"/>
              <a:gd name="T12" fmla="*/ 673 w 1431"/>
              <a:gd name="T13" fmla="*/ 23 h 1430"/>
              <a:gd name="T14" fmla="*/ 758 w 1431"/>
              <a:gd name="T15" fmla="*/ 23 h 1430"/>
              <a:gd name="T16" fmla="*/ 1407 w 1431"/>
              <a:gd name="T17" fmla="*/ 672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1" h="1430">
                <a:moveTo>
                  <a:pt x="1407" y="672"/>
                </a:moveTo>
                <a:cubicBezTo>
                  <a:pt x="1431" y="696"/>
                  <a:pt x="1431" y="734"/>
                  <a:pt x="1407" y="757"/>
                </a:cubicBezTo>
                <a:cubicBezTo>
                  <a:pt x="758" y="1406"/>
                  <a:pt x="758" y="1406"/>
                  <a:pt x="758" y="1406"/>
                </a:cubicBezTo>
                <a:cubicBezTo>
                  <a:pt x="735" y="1430"/>
                  <a:pt x="696" y="1430"/>
                  <a:pt x="673" y="1406"/>
                </a:cubicBezTo>
                <a:cubicBezTo>
                  <a:pt x="24" y="757"/>
                  <a:pt x="24" y="757"/>
                  <a:pt x="24" y="757"/>
                </a:cubicBezTo>
                <a:cubicBezTo>
                  <a:pt x="0" y="734"/>
                  <a:pt x="0" y="696"/>
                  <a:pt x="24" y="672"/>
                </a:cubicBezTo>
                <a:cubicBezTo>
                  <a:pt x="673" y="23"/>
                  <a:pt x="673" y="23"/>
                  <a:pt x="673" y="23"/>
                </a:cubicBezTo>
                <a:cubicBezTo>
                  <a:pt x="696" y="0"/>
                  <a:pt x="735" y="0"/>
                  <a:pt x="758" y="23"/>
                </a:cubicBezTo>
                <a:lnTo>
                  <a:pt x="1407" y="67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90500" dist="114300" dir="9600000" sx="93000" sy="93000" algn="tr" rotWithShape="0">
              <a:prstClr val="black">
                <a:alpha val="44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6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7FFC9C3E-8A20-46B5-A5D8-747DCE1E849F}"/>
              </a:ext>
            </a:extLst>
          </p:cNvPr>
          <p:cNvSpPr/>
          <p:nvPr/>
        </p:nvSpPr>
        <p:spPr>
          <a:xfrm>
            <a:off x="6132256" y="1881510"/>
            <a:ext cx="4452942" cy="960905"/>
          </a:xfrm>
          <a:custGeom>
            <a:avLst/>
            <a:gdLst>
              <a:gd name="connsiteX0" fmla="*/ 4559862 w 5113164"/>
              <a:gd name="connsiteY0" fmla="*/ 0 h 1103375"/>
              <a:gd name="connsiteX1" fmla="*/ 4593005 w 5113164"/>
              <a:gd name="connsiteY1" fmla="*/ 13421 h 1103375"/>
              <a:gd name="connsiteX2" fmla="*/ 5099127 w 5113164"/>
              <a:gd name="connsiteY2" fmla="*/ 518332 h 1103375"/>
              <a:gd name="connsiteX3" fmla="*/ 5099127 w 5113164"/>
              <a:gd name="connsiteY3" fmla="*/ 584460 h 1103375"/>
              <a:gd name="connsiteX4" fmla="*/ 4593005 w 5113164"/>
              <a:gd name="connsiteY4" fmla="*/ 1089372 h 1103375"/>
              <a:gd name="connsiteX5" fmla="*/ 4559862 w 5113164"/>
              <a:gd name="connsiteY5" fmla="*/ 1103375 h 1103375"/>
              <a:gd name="connsiteX6" fmla="*/ 4556896 w 5113164"/>
              <a:gd name="connsiteY6" fmla="*/ 1102122 h 1103375"/>
              <a:gd name="connsiteX7" fmla="*/ 0 w 5113164"/>
              <a:gd name="connsiteY7" fmla="*/ 1102122 h 1103375"/>
              <a:gd name="connsiteX8" fmla="*/ 0 w 5113164"/>
              <a:gd name="connsiteY8" fmla="*/ 1449 h 1103375"/>
              <a:gd name="connsiteX9" fmla="*/ 4556284 w 5113164"/>
              <a:gd name="connsiteY9" fmla="*/ 1449 h 110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13164" h="1103375">
                <a:moveTo>
                  <a:pt x="4559862" y="0"/>
                </a:moveTo>
                <a:cubicBezTo>
                  <a:pt x="4571949" y="0"/>
                  <a:pt x="4584037" y="4474"/>
                  <a:pt x="4593005" y="13421"/>
                </a:cubicBezTo>
                <a:lnTo>
                  <a:pt x="5099127" y="518332"/>
                </a:lnTo>
                <a:cubicBezTo>
                  <a:pt x="5117843" y="537003"/>
                  <a:pt x="5117843" y="566567"/>
                  <a:pt x="5099127" y="584460"/>
                </a:cubicBezTo>
                <a:cubicBezTo>
                  <a:pt x="4593005" y="1089372"/>
                  <a:pt x="4593005" y="1089372"/>
                  <a:pt x="4593005" y="1089372"/>
                </a:cubicBezTo>
                <a:cubicBezTo>
                  <a:pt x="4584037" y="1098707"/>
                  <a:pt x="4571949" y="1103375"/>
                  <a:pt x="4559862" y="1103375"/>
                </a:cubicBezTo>
                <a:lnTo>
                  <a:pt x="4556896" y="1102122"/>
                </a:lnTo>
                <a:lnTo>
                  <a:pt x="0" y="1102122"/>
                </a:lnTo>
                <a:lnTo>
                  <a:pt x="0" y="1449"/>
                </a:lnTo>
                <a:lnTo>
                  <a:pt x="4556284" y="144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xmlns="" id="{DD0C8009-3D2E-437F-9F03-E5273B7ED351}"/>
              </a:ext>
            </a:extLst>
          </p:cNvPr>
          <p:cNvSpPr>
            <a:spLocks/>
          </p:cNvSpPr>
          <p:nvPr/>
        </p:nvSpPr>
        <p:spPr bwMode="auto">
          <a:xfrm>
            <a:off x="5659354" y="1882771"/>
            <a:ext cx="961522" cy="958552"/>
          </a:xfrm>
          <a:custGeom>
            <a:avLst/>
            <a:gdLst>
              <a:gd name="T0" fmla="*/ 1407 w 1431"/>
              <a:gd name="T1" fmla="*/ 672 h 1430"/>
              <a:gd name="T2" fmla="*/ 1407 w 1431"/>
              <a:gd name="T3" fmla="*/ 757 h 1430"/>
              <a:gd name="T4" fmla="*/ 758 w 1431"/>
              <a:gd name="T5" fmla="*/ 1406 h 1430"/>
              <a:gd name="T6" fmla="*/ 673 w 1431"/>
              <a:gd name="T7" fmla="*/ 1406 h 1430"/>
              <a:gd name="T8" fmla="*/ 24 w 1431"/>
              <a:gd name="T9" fmla="*/ 757 h 1430"/>
              <a:gd name="T10" fmla="*/ 24 w 1431"/>
              <a:gd name="T11" fmla="*/ 672 h 1430"/>
              <a:gd name="T12" fmla="*/ 673 w 1431"/>
              <a:gd name="T13" fmla="*/ 23 h 1430"/>
              <a:gd name="T14" fmla="*/ 758 w 1431"/>
              <a:gd name="T15" fmla="*/ 23 h 1430"/>
              <a:gd name="T16" fmla="*/ 1407 w 1431"/>
              <a:gd name="T17" fmla="*/ 672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1" h="1430">
                <a:moveTo>
                  <a:pt x="1407" y="672"/>
                </a:moveTo>
                <a:cubicBezTo>
                  <a:pt x="1431" y="696"/>
                  <a:pt x="1431" y="734"/>
                  <a:pt x="1407" y="757"/>
                </a:cubicBezTo>
                <a:cubicBezTo>
                  <a:pt x="758" y="1406"/>
                  <a:pt x="758" y="1406"/>
                  <a:pt x="758" y="1406"/>
                </a:cubicBezTo>
                <a:cubicBezTo>
                  <a:pt x="735" y="1430"/>
                  <a:pt x="696" y="1430"/>
                  <a:pt x="673" y="1406"/>
                </a:cubicBezTo>
                <a:cubicBezTo>
                  <a:pt x="24" y="757"/>
                  <a:pt x="24" y="757"/>
                  <a:pt x="24" y="757"/>
                </a:cubicBezTo>
                <a:cubicBezTo>
                  <a:pt x="0" y="734"/>
                  <a:pt x="0" y="696"/>
                  <a:pt x="24" y="672"/>
                </a:cubicBezTo>
                <a:cubicBezTo>
                  <a:pt x="673" y="23"/>
                  <a:pt x="673" y="23"/>
                  <a:pt x="673" y="23"/>
                </a:cubicBezTo>
                <a:cubicBezTo>
                  <a:pt x="696" y="0"/>
                  <a:pt x="735" y="0"/>
                  <a:pt x="758" y="23"/>
                </a:cubicBezTo>
                <a:lnTo>
                  <a:pt x="1407" y="6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90500" dist="114300" dir="9600000" sx="93000" sy="93000" algn="tr" rotWithShape="0">
              <a:prstClr val="black">
                <a:alpha val="44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6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06B91AA2-8EA5-4000-ADE0-90BF98005813}"/>
              </a:ext>
            </a:extLst>
          </p:cNvPr>
          <p:cNvSpPr/>
          <p:nvPr/>
        </p:nvSpPr>
        <p:spPr>
          <a:xfrm>
            <a:off x="6744666" y="2936175"/>
            <a:ext cx="4452942" cy="960905"/>
          </a:xfrm>
          <a:custGeom>
            <a:avLst/>
            <a:gdLst>
              <a:gd name="connsiteX0" fmla="*/ 4559862 w 5113164"/>
              <a:gd name="connsiteY0" fmla="*/ 0 h 1103375"/>
              <a:gd name="connsiteX1" fmla="*/ 4593005 w 5113164"/>
              <a:gd name="connsiteY1" fmla="*/ 13421 h 1103375"/>
              <a:gd name="connsiteX2" fmla="*/ 5099127 w 5113164"/>
              <a:gd name="connsiteY2" fmla="*/ 518332 h 1103375"/>
              <a:gd name="connsiteX3" fmla="*/ 5099127 w 5113164"/>
              <a:gd name="connsiteY3" fmla="*/ 584460 h 1103375"/>
              <a:gd name="connsiteX4" fmla="*/ 4593005 w 5113164"/>
              <a:gd name="connsiteY4" fmla="*/ 1089372 h 1103375"/>
              <a:gd name="connsiteX5" fmla="*/ 4559862 w 5113164"/>
              <a:gd name="connsiteY5" fmla="*/ 1103375 h 1103375"/>
              <a:gd name="connsiteX6" fmla="*/ 4556896 w 5113164"/>
              <a:gd name="connsiteY6" fmla="*/ 1102122 h 1103375"/>
              <a:gd name="connsiteX7" fmla="*/ 0 w 5113164"/>
              <a:gd name="connsiteY7" fmla="*/ 1102122 h 1103375"/>
              <a:gd name="connsiteX8" fmla="*/ 0 w 5113164"/>
              <a:gd name="connsiteY8" fmla="*/ 1449 h 1103375"/>
              <a:gd name="connsiteX9" fmla="*/ 4556284 w 5113164"/>
              <a:gd name="connsiteY9" fmla="*/ 1449 h 110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13164" h="1103375">
                <a:moveTo>
                  <a:pt x="4559862" y="0"/>
                </a:moveTo>
                <a:cubicBezTo>
                  <a:pt x="4571949" y="0"/>
                  <a:pt x="4584037" y="4474"/>
                  <a:pt x="4593005" y="13421"/>
                </a:cubicBezTo>
                <a:lnTo>
                  <a:pt x="5099127" y="518332"/>
                </a:lnTo>
                <a:cubicBezTo>
                  <a:pt x="5117843" y="537003"/>
                  <a:pt x="5117843" y="566567"/>
                  <a:pt x="5099127" y="584460"/>
                </a:cubicBezTo>
                <a:cubicBezTo>
                  <a:pt x="4593005" y="1089372"/>
                  <a:pt x="4593005" y="1089372"/>
                  <a:pt x="4593005" y="1089372"/>
                </a:cubicBezTo>
                <a:cubicBezTo>
                  <a:pt x="4584037" y="1098707"/>
                  <a:pt x="4571949" y="1103375"/>
                  <a:pt x="4559862" y="1103375"/>
                </a:cubicBezTo>
                <a:lnTo>
                  <a:pt x="4556896" y="1102122"/>
                </a:lnTo>
                <a:lnTo>
                  <a:pt x="0" y="1102122"/>
                </a:lnTo>
                <a:lnTo>
                  <a:pt x="0" y="1449"/>
                </a:lnTo>
                <a:lnTo>
                  <a:pt x="4556284" y="1449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" name="Freeform 9">
            <a:extLst>
              <a:ext uri="{FF2B5EF4-FFF2-40B4-BE49-F238E27FC236}">
                <a16:creationId xmlns:a16="http://schemas.microsoft.com/office/drawing/2014/main" xmlns="" id="{86BF7799-1268-4851-B243-130EF68DCCF3}"/>
              </a:ext>
            </a:extLst>
          </p:cNvPr>
          <p:cNvSpPr>
            <a:spLocks/>
          </p:cNvSpPr>
          <p:nvPr/>
        </p:nvSpPr>
        <p:spPr bwMode="auto">
          <a:xfrm>
            <a:off x="6271764" y="2937350"/>
            <a:ext cx="961522" cy="958552"/>
          </a:xfrm>
          <a:custGeom>
            <a:avLst/>
            <a:gdLst>
              <a:gd name="T0" fmla="*/ 1407 w 1431"/>
              <a:gd name="T1" fmla="*/ 672 h 1430"/>
              <a:gd name="T2" fmla="*/ 1407 w 1431"/>
              <a:gd name="T3" fmla="*/ 757 h 1430"/>
              <a:gd name="T4" fmla="*/ 758 w 1431"/>
              <a:gd name="T5" fmla="*/ 1406 h 1430"/>
              <a:gd name="T6" fmla="*/ 673 w 1431"/>
              <a:gd name="T7" fmla="*/ 1406 h 1430"/>
              <a:gd name="T8" fmla="*/ 24 w 1431"/>
              <a:gd name="T9" fmla="*/ 757 h 1430"/>
              <a:gd name="T10" fmla="*/ 24 w 1431"/>
              <a:gd name="T11" fmla="*/ 672 h 1430"/>
              <a:gd name="T12" fmla="*/ 673 w 1431"/>
              <a:gd name="T13" fmla="*/ 23 h 1430"/>
              <a:gd name="T14" fmla="*/ 758 w 1431"/>
              <a:gd name="T15" fmla="*/ 23 h 1430"/>
              <a:gd name="T16" fmla="*/ 1407 w 1431"/>
              <a:gd name="T17" fmla="*/ 672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1" h="1430">
                <a:moveTo>
                  <a:pt x="1407" y="672"/>
                </a:moveTo>
                <a:cubicBezTo>
                  <a:pt x="1431" y="696"/>
                  <a:pt x="1431" y="734"/>
                  <a:pt x="1407" y="757"/>
                </a:cubicBezTo>
                <a:cubicBezTo>
                  <a:pt x="758" y="1406"/>
                  <a:pt x="758" y="1406"/>
                  <a:pt x="758" y="1406"/>
                </a:cubicBezTo>
                <a:cubicBezTo>
                  <a:pt x="735" y="1430"/>
                  <a:pt x="696" y="1430"/>
                  <a:pt x="673" y="1406"/>
                </a:cubicBezTo>
                <a:cubicBezTo>
                  <a:pt x="24" y="757"/>
                  <a:pt x="24" y="757"/>
                  <a:pt x="24" y="757"/>
                </a:cubicBezTo>
                <a:cubicBezTo>
                  <a:pt x="0" y="734"/>
                  <a:pt x="0" y="696"/>
                  <a:pt x="24" y="672"/>
                </a:cubicBezTo>
                <a:cubicBezTo>
                  <a:pt x="673" y="23"/>
                  <a:pt x="673" y="23"/>
                  <a:pt x="673" y="23"/>
                </a:cubicBezTo>
                <a:cubicBezTo>
                  <a:pt x="696" y="0"/>
                  <a:pt x="735" y="0"/>
                  <a:pt x="758" y="23"/>
                </a:cubicBezTo>
                <a:lnTo>
                  <a:pt x="1407" y="67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90500" dist="114300" dir="9600000" sx="93000" sy="93000" algn="tr" rotWithShape="0">
              <a:prstClr val="black">
                <a:alpha val="44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6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B586DB92-8D40-4E48-B82D-3B73F84A6B17}"/>
              </a:ext>
            </a:extLst>
          </p:cNvPr>
          <p:cNvSpPr/>
          <p:nvPr/>
        </p:nvSpPr>
        <p:spPr>
          <a:xfrm>
            <a:off x="1220752" y="2233527"/>
            <a:ext cx="2366198" cy="23661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Circle: Hollow 3">
            <a:extLst>
              <a:ext uri="{FF2B5EF4-FFF2-40B4-BE49-F238E27FC236}">
                <a16:creationId xmlns:a16="http://schemas.microsoft.com/office/drawing/2014/main" xmlns="" id="{53C8AA44-52F7-486C-937A-A8407A9ABE80}"/>
              </a:ext>
            </a:extLst>
          </p:cNvPr>
          <p:cNvSpPr/>
          <p:nvPr/>
        </p:nvSpPr>
        <p:spPr>
          <a:xfrm>
            <a:off x="1149632" y="2162407"/>
            <a:ext cx="2508438" cy="2508438"/>
          </a:xfrm>
          <a:prstGeom prst="donut">
            <a:avLst>
              <a:gd name="adj" fmla="val 6247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152400" dist="63500" dir="2700000" sx="91000" sy="91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xmlns="" id="{9703C675-2083-404A-A2C6-2CEE1DABA8C9}"/>
              </a:ext>
            </a:extLst>
          </p:cNvPr>
          <p:cNvSpPr/>
          <p:nvPr/>
        </p:nvSpPr>
        <p:spPr>
          <a:xfrm rot="5400000">
            <a:off x="837322" y="1850097"/>
            <a:ext cx="3133058" cy="3133058"/>
          </a:xfrm>
          <a:prstGeom prst="blockArc">
            <a:avLst>
              <a:gd name="adj1" fmla="val 10800000"/>
              <a:gd name="adj2" fmla="val 102723"/>
              <a:gd name="adj3" fmla="val 49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xmlns="" id="{3813F1F1-9FC3-4B24-84C8-29AA8F8A839E}"/>
              </a:ext>
            </a:extLst>
          </p:cNvPr>
          <p:cNvSpPr/>
          <p:nvPr/>
        </p:nvSpPr>
        <p:spPr>
          <a:xfrm>
            <a:off x="438432" y="1451207"/>
            <a:ext cx="3930838" cy="3930838"/>
          </a:xfrm>
          <a:prstGeom prst="arc">
            <a:avLst>
              <a:gd name="adj1" fmla="val 16200000"/>
              <a:gd name="adj2" fmla="val 5493388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55B945BF-9CB4-4E2E-95B8-DEAA187921C0}"/>
              </a:ext>
            </a:extLst>
          </p:cNvPr>
          <p:cNvSpPr txBox="1"/>
          <p:nvPr/>
        </p:nvSpPr>
        <p:spPr>
          <a:xfrm>
            <a:off x="6383536" y="1099088"/>
            <a:ext cx="2633351" cy="33855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>
              <a:defRPr/>
            </a:pPr>
            <a:r>
              <a:rPr lang="en-US" sz="1600" kern="0" dirty="0" err="1" smtClean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Quiénes</a:t>
            </a:r>
            <a:r>
              <a:rPr lang="en-US" sz="1600" kern="0" dirty="0" smtClean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kern="0" dirty="0" err="1" smtClean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somos</a:t>
            </a:r>
            <a:r>
              <a:rPr lang="en-US" sz="1600" kern="0" dirty="0" smtClean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en-US" sz="1600" kern="0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Circle: Hollow 40">
            <a:extLst>
              <a:ext uri="{FF2B5EF4-FFF2-40B4-BE49-F238E27FC236}">
                <a16:creationId xmlns:a16="http://schemas.microsoft.com/office/drawing/2014/main" xmlns="" id="{F46C2D29-B131-4E32-B806-426FA7DE05F6}"/>
              </a:ext>
            </a:extLst>
          </p:cNvPr>
          <p:cNvSpPr/>
          <p:nvPr/>
        </p:nvSpPr>
        <p:spPr>
          <a:xfrm>
            <a:off x="2723394" y="1835877"/>
            <a:ext cx="274186" cy="274186"/>
          </a:xfrm>
          <a:prstGeom prst="donut">
            <a:avLst>
              <a:gd name="adj" fmla="val 31204"/>
            </a:avLst>
          </a:prstGeom>
          <a:solidFill>
            <a:schemeClr val="tx2"/>
          </a:solidFill>
          <a:ln>
            <a:noFill/>
          </a:ln>
          <a:effectLst>
            <a:outerShdw blurRad="25400" dist="38100" dir="120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2" name="Circle: Hollow 41">
            <a:extLst>
              <a:ext uri="{FF2B5EF4-FFF2-40B4-BE49-F238E27FC236}">
                <a16:creationId xmlns:a16="http://schemas.microsoft.com/office/drawing/2014/main" xmlns="" id="{61ADDAF3-DFF5-457E-903A-B479DC2D6D26}"/>
              </a:ext>
            </a:extLst>
          </p:cNvPr>
          <p:cNvSpPr/>
          <p:nvPr/>
        </p:nvSpPr>
        <p:spPr>
          <a:xfrm>
            <a:off x="2723394" y="4731820"/>
            <a:ext cx="274186" cy="274186"/>
          </a:xfrm>
          <a:prstGeom prst="donut">
            <a:avLst>
              <a:gd name="adj" fmla="val 31204"/>
            </a:avLst>
          </a:prstGeom>
          <a:solidFill>
            <a:schemeClr val="accent5"/>
          </a:solidFill>
          <a:ln>
            <a:noFill/>
          </a:ln>
          <a:effectLst>
            <a:outerShdw blurRad="25400" dist="38100" dir="120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3" name="Circle: Hollow 42">
            <a:extLst>
              <a:ext uri="{FF2B5EF4-FFF2-40B4-BE49-F238E27FC236}">
                <a16:creationId xmlns:a16="http://schemas.microsoft.com/office/drawing/2014/main" xmlns="" id="{F13B3FA8-AAF0-4258-8EDF-4C25FA103D7D}"/>
              </a:ext>
            </a:extLst>
          </p:cNvPr>
          <p:cNvSpPr/>
          <p:nvPr/>
        </p:nvSpPr>
        <p:spPr>
          <a:xfrm>
            <a:off x="3497899" y="2404022"/>
            <a:ext cx="274186" cy="274186"/>
          </a:xfrm>
          <a:prstGeom prst="donut">
            <a:avLst>
              <a:gd name="adj" fmla="val 31204"/>
            </a:avLst>
          </a:prstGeom>
          <a:ln>
            <a:noFill/>
          </a:ln>
          <a:effectLst>
            <a:outerShdw blurRad="25400" dist="38100" dir="120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xmlns="" id="{F3E6815C-896A-4C5D-A4FC-9FA06005C18A}"/>
              </a:ext>
            </a:extLst>
          </p:cNvPr>
          <p:cNvSpPr/>
          <p:nvPr/>
        </p:nvSpPr>
        <p:spPr>
          <a:xfrm>
            <a:off x="3780669" y="3279533"/>
            <a:ext cx="274186" cy="274186"/>
          </a:xfrm>
          <a:prstGeom prst="donut">
            <a:avLst>
              <a:gd name="adj" fmla="val 31204"/>
            </a:avLst>
          </a:prstGeom>
          <a:solidFill>
            <a:schemeClr val="accent2"/>
          </a:solidFill>
          <a:ln>
            <a:noFill/>
          </a:ln>
          <a:effectLst>
            <a:outerShdw blurRad="25400" dist="38100" dir="120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5" name="Circle: Hollow 44">
            <a:extLst>
              <a:ext uri="{FF2B5EF4-FFF2-40B4-BE49-F238E27FC236}">
                <a16:creationId xmlns:a16="http://schemas.microsoft.com/office/drawing/2014/main" xmlns="" id="{58C5DF4D-28CC-496F-874F-913533C3476D}"/>
              </a:ext>
            </a:extLst>
          </p:cNvPr>
          <p:cNvSpPr/>
          <p:nvPr/>
        </p:nvSpPr>
        <p:spPr>
          <a:xfrm>
            <a:off x="3497899" y="4163639"/>
            <a:ext cx="274186" cy="274186"/>
          </a:xfrm>
          <a:prstGeom prst="donut">
            <a:avLst>
              <a:gd name="adj" fmla="val 31204"/>
            </a:avLst>
          </a:prstGeom>
          <a:solidFill>
            <a:schemeClr val="accent4"/>
          </a:solidFill>
          <a:ln>
            <a:noFill/>
          </a:ln>
          <a:effectLst>
            <a:outerShdw blurRad="25400" dist="38100" dir="120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8E131E28-3FF1-4417-B25F-83528738DFF6}"/>
              </a:ext>
            </a:extLst>
          </p:cNvPr>
          <p:cNvSpPr txBox="1"/>
          <p:nvPr/>
        </p:nvSpPr>
        <p:spPr>
          <a:xfrm>
            <a:off x="6383536" y="5350076"/>
            <a:ext cx="2633351" cy="33855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>
              <a:defRPr/>
            </a:pPr>
            <a:r>
              <a:rPr lang="en-US" sz="1600" kern="0" dirty="0" err="1" smtClean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Viabilidad</a:t>
            </a:r>
            <a:r>
              <a:rPr lang="en-US" sz="1600" kern="0" dirty="0" smtClean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del Proyecto</a:t>
            </a:r>
            <a:endParaRPr lang="en-US" sz="1600" kern="0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060B059-C1E8-42C6-A793-D45F5DF4E37A}"/>
              </a:ext>
            </a:extLst>
          </p:cNvPr>
          <p:cNvSpPr txBox="1"/>
          <p:nvPr/>
        </p:nvSpPr>
        <p:spPr>
          <a:xfrm>
            <a:off x="6985317" y="2188586"/>
            <a:ext cx="2633351" cy="33855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>
              <a:defRPr/>
            </a:pPr>
            <a:r>
              <a:rPr lang="en-US" sz="1600" kern="0" dirty="0" err="1" smtClean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Resumen</a:t>
            </a:r>
            <a:r>
              <a:rPr lang="en-US" sz="1600" kern="0" dirty="0" smtClean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kern="0" dirty="0" err="1" smtClean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Ejecutivo</a:t>
            </a:r>
            <a:endParaRPr lang="en-US" sz="1600" kern="0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D144573A-5DAD-4234-B66D-B3BBCA76E307}"/>
              </a:ext>
            </a:extLst>
          </p:cNvPr>
          <p:cNvSpPr txBox="1"/>
          <p:nvPr/>
        </p:nvSpPr>
        <p:spPr>
          <a:xfrm>
            <a:off x="6985317" y="4309215"/>
            <a:ext cx="2633351" cy="33855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>
              <a:defRPr/>
            </a:pPr>
            <a:r>
              <a:rPr lang="en-US" sz="1600" kern="0" dirty="0" err="1" smtClean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Solución</a:t>
            </a:r>
            <a:endParaRPr lang="en-US" sz="1600" kern="0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42AE565F-14A0-452D-8C82-42005DDE5EFA}"/>
              </a:ext>
            </a:extLst>
          </p:cNvPr>
          <p:cNvSpPr txBox="1"/>
          <p:nvPr/>
        </p:nvSpPr>
        <p:spPr>
          <a:xfrm>
            <a:off x="7570311" y="3247350"/>
            <a:ext cx="2633351" cy="33855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>
              <a:defRPr/>
            </a:pPr>
            <a:r>
              <a:rPr lang="en-US" sz="1600" kern="0" dirty="0" err="1" smtClean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Conceptos</a:t>
            </a:r>
            <a:r>
              <a:rPr lang="en-US" sz="1600" kern="0" dirty="0" smtClean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kern="0" dirty="0" err="1" smtClean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tecnología</a:t>
            </a:r>
            <a:endParaRPr lang="en-US" sz="1600" kern="0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F32D6F1C-FAC6-4593-98EE-10A112568844}"/>
              </a:ext>
            </a:extLst>
          </p:cNvPr>
          <p:cNvSpPr txBox="1"/>
          <p:nvPr/>
        </p:nvSpPr>
        <p:spPr>
          <a:xfrm>
            <a:off x="1607956" y="3062686"/>
            <a:ext cx="1525272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>
              <a:defRPr/>
            </a:pPr>
            <a:r>
              <a:rPr lang="en-US" sz="4000" b="1" kern="0" dirty="0" smtClean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SID</a:t>
            </a:r>
            <a:endParaRPr lang="en-US" sz="2000" b="1" kern="0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29A62FB4-BB34-4FFA-BD16-4CB39A196A92}"/>
              </a:ext>
            </a:extLst>
          </p:cNvPr>
          <p:cNvGrpSpPr/>
          <p:nvPr/>
        </p:nvGrpSpPr>
        <p:grpSpPr>
          <a:xfrm>
            <a:off x="2937175" y="1308058"/>
            <a:ext cx="1971955" cy="525355"/>
            <a:chOff x="3212065" y="1662900"/>
            <a:chExt cx="1736419" cy="14112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F685E72C-115F-4542-90F6-81F8AB3A12A2}"/>
                </a:ext>
              </a:extLst>
            </p:cNvPr>
            <p:cNvCxnSpPr/>
            <p:nvPr/>
          </p:nvCxnSpPr>
          <p:spPr>
            <a:xfrm flipH="1">
              <a:off x="3508324" y="1662900"/>
              <a:ext cx="144016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F5BD53E0-A1A8-40BA-A68C-BE867F9AEC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2065" y="1662943"/>
              <a:ext cx="296823" cy="141079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xmlns="" id="{83D43341-F246-4CEF-8357-5165D452E4F8}"/>
              </a:ext>
            </a:extLst>
          </p:cNvPr>
          <p:cNvCxnSpPr>
            <a:cxnSpLocks/>
          </p:cNvCxnSpPr>
          <p:nvPr/>
        </p:nvCxnSpPr>
        <p:spPr>
          <a:xfrm flipH="1">
            <a:off x="4091210" y="3416626"/>
            <a:ext cx="202960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B452A56-8E38-4AEE-A42D-DCAE022A9A36}"/>
              </a:ext>
            </a:extLst>
          </p:cNvPr>
          <p:cNvGrpSpPr/>
          <p:nvPr/>
        </p:nvGrpSpPr>
        <p:grpSpPr>
          <a:xfrm flipV="1">
            <a:off x="2937175" y="4995771"/>
            <a:ext cx="1971955" cy="525355"/>
            <a:chOff x="3212065" y="1662900"/>
            <a:chExt cx="1736419" cy="141122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xmlns="" id="{5FE7D551-CDBC-4D50-9F0F-8366B126C6B1}"/>
                </a:ext>
              </a:extLst>
            </p:cNvPr>
            <p:cNvCxnSpPr/>
            <p:nvPr/>
          </p:nvCxnSpPr>
          <p:spPr>
            <a:xfrm flipH="1">
              <a:off x="3508324" y="1662900"/>
              <a:ext cx="144016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AE3BD7A5-A466-418B-AFE2-03734D8696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2065" y="1662943"/>
              <a:ext cx="296823" cy="141079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17B712CD-3814-41C8-870F-0186CEEB705F}"/>
              </a:ext>
            </a:extLst>
          </p:cNvPr>
          <p:cNvGrpSpPr/>
          <p:nvPr/>
        </p:nvGrpSpPr>
        <p:grpSpPr>
          <a:xfrm>
            <a:off x="3862502" y="2363083"/>
            <a:ext cx="1681084" cy="135009"/>
            <a:chOff x="3212065" y="1662900"/>
            <a:chExt cx="1251870" cy="141122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E3CC79DA-3ABB-4A57-90CB-19B259488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8324" y="1662900"/>
              <a:ext cx="955611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2ECFCEA9-ACEF-496E-BA40-B0A5DBF02C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2065" y="1662943"/>
              <a:ext cx="296823" cy="141079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871A29D9-CC96-41C0-A0E7-BC6933477727}"/>
              </a:ext>
            </a:extLst>
          </p:cNvPr>
          <p:cNvGrpSpPr/>
          <p:nvPr/>
        </p:nvGrpSpPr>
        <p:grpSpPr>
          <a:xfrm flipV="1">
            <a:off x="3862502" y="4329610"/>
            <a:ext cx="1681084" cy="135009"/>
            <a:chOff x="3212065" y="1662900"/>
            <a:chExt cx="1251870" cy="141122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014FBF7C-706B-4536-A087-1383FAF8D1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8324" y="1662900"/>
              <a:ext cx="955611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65E8CB2C-82A0-4DF8-A629-DB7A826E1D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2065" y="1662943"/>
              <a:ext cx="296823" cy="141079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856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redondeado 35"/>
          <p:cNvSpPr/>
          <p:nvPr/>
        </p:nvSpPr>
        <p:spPr>
          <a:xfrm>
            <a:off x="4643969" y="3170397"/>
            <a:ext cx="2760292" cy="412124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3" name="Google Shape;156;p18"/>
          <p:cNvSpPr txBox="1">
            <a:spLocks/>
          </p:cNvSpPr>
          <p:nvPr/>
        </p:nvSpPr>
        <p:spPr>
          <a:xfrm>
            <a:off x="1195742" y="3132540"/>
            <a:ext cx="9656746" cy="4121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r>
              <a:rPr lang="es-CL" sz="1200" b="1" kern="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MULTIDISCIPLINARIO</a:t>
            </a:r>
            <a:endParaRPr lang="es-CL" sz="1200" kern="0" dirty="0" smtClean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3" name="Google Shape;152;p18"/>
          <p:cNvGrpSpPr/>
          <p:nvPr/>
        </p:nvGrpSpPr>
        <p:grpSpPr>
          <a:xfrm>
            <a:off x="456585" y="1092505"/>
            <a:ext cx="11200499" cy="5437891"/>
            <a:chOff x="431925" y="1503474"/>
            <a:chExt cx="2628925" cy="3217800"/>
          </a:xfrm>
        </p:grpSpPr>
        <p:sp>
          <p:nvSpPr>
            <p:cNvPr id="4" name="Google Shape;153;p18"/>
            <p:cNvSpPr txBox="1"/>
            <p:nvPr/>
          </p:nvSpPr>
          <p:spPr>
            <a:xfrm>
              <a:off x="431925" y="1503474"/>
              <a:ext cx="2628900" cy="23862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0070C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" name="Google Shape;154;p18"/>
            <p:cNvSpPr/>
            <p:nvPr/>
          </p:nvSpPr>
          <p:spPr>
            <a:xfrm>
              <a:off x="431950" y="1503474"/>
              <a:ext cx="2628900" cy="3217800"/>
            </a:xfrm>
            <a:prstGeom prst="rect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6" name="Google Shape;155;p18"/>
          <p:cNvSpPr txBox="1">
            <a:spLocks/>
          </p:cNvSpPr>
          <p:nvPr/>
        </p:nvSpPr>
        <p:spPr>
          <a:xfrm>
            <a:off x="583876" y="1009900"/>
            <a:ext cx="3326000" cy="394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s-CL" kern="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NUESTRO EQUIPO:</a:t>
            </a:r>
            <a:endParaRPr lang="es-CL" kern="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Google Shape;156;p18"/>
          <p:cNvSpPr txBox="1">
            <a:spLocks/>
          </p:cNvSpPr>
          <p:nvPr/>
        </p:nvSpPr>
        <p:spPr>
          <a:xfrm>
            <a:off x="1683848" y="1544037"/>
            <a:ext cx="9656746" cy="61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just">
              <a:buNone/>
            </a:pPr>
            <a:endParaRPr lang="es-CL" sz="1200" kern="0" dirty="0" smtClean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26" name="Picture 2" descr="Image result for saturdays ai chi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00" y="1558188"/>
            <a:ext cx="1203997" cy="120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ipse 8"/>
          <p:cNvSpPr/>
          <p:nvPr/>
        </p:nvSpPr>
        <p:spPr>
          <a:xfrm>
            <a:off x="1684447" y="4103668"/>
            <a:ext cx="865426" cy="86719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CuadroTexto 9"/>
          <p:cNvSpPr txBox="1"/>
          <p:nvPr/>
        </p:nvSpPr>
        <p:spPr>
          <a:xfrm>
            <a:off x="5994410" y="5037445"/>
            <a:ext cx="1549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b="1" dirty="0" smtClean="0">
                <a:solidFill>
                  <a:schemeClr val="bg2">
                    <a:lumMod val="50000"/>
                  </a:schemeClr>
                </a:solidFill>
              </a:rPr>
              <a:t>Andrés Soriano</a:t>
            </a:r>
            <a:endParaRPr lang="es-CL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9122239" y="5035945"/>
            <a:ext cx="1549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b="1" dirty="0" smtClean="0">
                <a:solidFill>
                  <a:schemeClr val="bg2">
                    <a:lumMod val="50000"/>
                  </a:schemeClr>
                </a:solidFill>
              </a:rPr>
              <a:t>Camila Vera</a:t>
            </a:r>
            <a:endParaRPr lang="es-CL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4415922" y="5037445"/>
            <a:ext cx="1549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b="1" dirty="0" smtClean="0">
                <a:solidFill>
                  <a:schemeClr val="bg2">
                    <a:lumMod val="50000"/>
                  </a:schemeClr>
                </a:solidFill>
              </a:rPr>
              <a:t>Nicolás Monge</a:t>
            </a:r>
            <a:endParaRPr lang="es-CL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7572898" y="5037444"/>
            <a:ext cx="1549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b="1" dirty="0" smtClean="0">
                <a:solidFill>
                  <a:schemeClr val="bg2">
                    <a:lumMod val="50000"/>
                  </a:schemeClr>
                </a:solidFill>
              </a:rPr>
              <a:t>Paula Valdés</a:t>
            </a:r>
            <a:endParaRPr lang="es-CL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2816370" y="5028592"/>
            <a:ext cx="1549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b="1" dirty="0" smtClean="0">
                <a:solidFill>
                  <a:schemeClr val="bg2">
                    <a:lumMod val="50000"/>
                  </a:schemeClr>
                </a:solidFill>
              </a:rPr>
              <a:t>Hugo Araya</a:t>
            </a:r>
            <a:endParaRPr lang="es-CL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1328637" y="5035944"/>
            <a:ext cx="1549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b="1" dirty="0" smtClean="0">
                <a:solidFill>
                  <a:schemeClr val="bg2">
                    <a:lumMod val="50000"/>
                  </a:schemeClr>
                </a:solidFill>
              </a:rPr>
              <a:t>Sergio Muñoz </a:t>
            </a:r>
            <a:endParaRPr lang="es-CL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Elipse 27"/>
          <p:cNvSpPr/>
          <p:nvPr/>
        </p:nvSpPr>
        <p:spPr>
          <a:xfrm>
            <a:off x="3179392" y="4085685"/>
            <a:ext cx="865426" cy="86719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9" name="Elipse 28"/>
          <p:cNvSpPr/>
          <p:nvPr/>
        </p:nvSpPr>
        <p:spPr>
          <a:xfrm>
            <a:off x="4757880" y="4108504"/>
            <a:ext cx="865426" cy="86719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Elipse 29"/>
          <p:cNvSpPr/>
          <p:nvPr/>
        </p:nvSpPr>
        <p:spPr>
          <a:xfrm>
            <a:off x="6336368" y="4161399"/>
            <a:ext cx="865426" cy="86719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1" name="Elipse 30"/>
          <p:cNvSpPr/>
          <p:nvPr/>
        </p:nvSpPr>
        <p:spPr>
          <a:xfrm>
            <a:off x="7914856" y="4150146"/>
            <a:ext cx="865426" cy="86719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2" name="Elipse 31"/>
          <p:cNvSpPr/>
          <p:nvPr/>
        </p:nvSpPr>
        <p:spPr>
          <a:xfrm>
            <a:off x="9476963" y="4153771"/>
            <a:ext cx="865426" cy="86719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4" name="Google Shape;156;p18"/>
          <p:cNvSpPr txBox="1">
            <a:spLocks/>
          </p:cNvSpPr>
          <p:nvPr/>
        </p:nvSpPr>
        <p:spPr>
          <a:xfrm>
            <a:off x="1195742" y="2469734"/>
            <a:ext cx="9656746" cy="412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r>
              <a:rPr lang="es-CL" sz="1200" b="1" kern="0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Saturdays</a:t>
            </a:r>
            <a:r>
              <a:rPr lang="es-CL" sz="1200" b="1" kern="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AI Chile</a:t>
            </a:r>
            <a:endParaRPr lang="es-CL" sz="1200" kern="0" dirty="0" smtClean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12" name="Conector recto de flecha 11"/>
          <p:cNvCxnSpPr/>
          <p:nvPr/>
        </p:nvCxnSpPr>
        <p:spPr>
          <a:xfrm>
            <a:off x="6024115" y="2900908"/>
            <a:ext cx="0" cy="25068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ángulo redondeado 38"/>
          <p:cNvSpPr/>
          <p:nvPr/>
        </p:nvSpPr>
        <p:spPr>
          <a:xfrm>
            <a:off x="4932133" y="2460881"/>
            <a:ext cx="2183964" cy="41212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err="1" smtClean="0">
                <a:solidFill>
                  <a:schemeClr val="bg2">
                    <a:lumMod val="50000"/>
                  </a:schemeClr>
                </a:solidFill>
              </a:rPr>
              <a:t>Team</a:t>
            </a:r>
            <a:r>
              <a:rPr lang="es-CL" dirty="0" smtClean="0">
                <a:solidFill>
                  <a:schemeClr val="bg2">
                    <a:lumMod val="50000"/>
                  </a:schemeClr>
                </a:solidFill>
              </a:rPr>
              <a:t> 7</a:t>
            </a:r>
            <a:endParaRPr lang="es-CL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44" name="Conector recto de flecha 43"/>
          <p:cNvCxnSpPr/>
          <p:nvPr/>
        </p:nvCxnSpPr>
        <p:spPr>
          <a:xfrm>
            <a:off x="6024115" y="3582521"/>
            <a:ext cx="0" cy="32400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upo 49"/>
          <p:cNvGrpSpPr/>
          <p:nvPr/>
        </p:nvGrpSpPr>
        <p:grpSpPr>
          <a:xfrm>
            <a:off x="1484741" y="3906521"/>
            <a:ext cx="8857648" cy="421408"/>
            <a:chOff x="923925" y="4257675"/>
            <a:chExt cx="10413493" cy="311211"/>
          </a:xfrm>
          <a:solidFill>
            <a:srgbClr val="FFC000"/>
          </a:solidFill>
        </p:grpSpPr>
        <p:cxnSp>
          <p:nvCxnSpPr>
            <p:cNvPr id="41" name="Conector recto 40"/>
            <p:cNvCxnSpPr/>
            <p:nvPr/>
          </p:nvCxnSpPr>
          <p:spPr>
            <a:xfrm>
              <a:off x="923925" y="4257675"/>
              <a:ext cx="10403968" cy="38100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/>
            <p:cNvCxnSpPr/>
            <p:nvPr/>
          </p:nvCxnSpPr>
          <p:spPr>
            <a:xfrm>
              <a:off x="923925" y="4257675"/>
              <a:ext cx="0" cy="273111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/>
            <p:cNvCxnSpPr/>
            <p:nvPr/>
          </p:nvCxnSpPr>
          <p:spPr>
            <a:xfrm>
              <a:off x="11337418" y="4295775"/>
              <a:ext cx="0" cy="273111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 descr="AndrÃ©s PaÃºl Soriano Serran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319" y="4171945"/>
            <a:ext cx="864000" cy="864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icolÃ¡s Monge Iriarte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749" y="4118699"/>
            <a:ext cx="864000" cy="864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Imagen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1883" y="4141788"/>
            <a:ext cx="864000" cy="87555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6" name="Picture 12" descr="Hugo Alberto Araya Garcia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040" y="4096124"/>
            <a:ext cx="864000" cy="864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aula ValdÃ©s Sancy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283" y="4152672"/>
            <a:ext cx="849629" cy="84962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Pentágono 44"/>
          <p:cNvSpPr/>
          <p:nvPr/>
        </p:nvSpPr>
        <p:spPr>
          <a:xfrm>
            <a:off x="0" y="282105"/>
            <a:ext cx="6510286" cy="504683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6" name="Google Shape;151;p18"/>
          <p:cNvSpPr txBox="1">
            <a:spLocks/>
          </p:cNvSpPr>
          <p:nvPr/>
        </p:nvSpPr>
        <p:spPr>
          <a:xfrm>
            <a:off x="296284" y="177941"/>
            <a:ext cx="113608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CL" kern="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¿QUIÉNES SOMOS?</a:t>
            </a:r>
            <a:endParaRPr lang="es-CL" kern="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968" y="4122728"/>
            <a:ext cx="818217" cy="81821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978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852679" cy="685799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594" y="0"/>
            <a:ext cx="5804405" cy="6858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012138" y="1199468"/>
            <a:ext cx="4067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 smtClean="0">
                <a:solidFill>
                  <a:srgbClr val="FFFF00"/>
                </a:solidFill>
              </a:rPr>
              <a:t>PRE - DESASTRE</a:t>
            </a:r>
            <a:endParaRPr lang="es-CL" sz="2800" b="1" dirty="0">
              <a:solidFill>
                <a:srgbClr val="FFFF00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074404" y="1075481"/>
            <a:ext cx="4067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 smtClean="0">
                <a:solidFill>
                  <a:srgbClr val="FFFF00"/>
                </a:solidFill>
              </a:rPr>
              <a:t>POST - DESASTRE</a:t>
            </a:r>
            <a:endParaRPr lang="es-CL" sz="2800" b="1" dirty="0">
              <a:solidFill>
                <a:srgbClr val="FFFF00"/>
              </a:solidFill>
            </a:endParaRPr>
          </a:p>
        </p:txBody>
      </p:sp>
      <p:sp>
        <p:nvSpPr>
          <p:cNvPr id="13" name="Pentágono 12"/>
          <p:cNvSpPr/>
          <p:nvPr/>
        </p:nvSpPr>
        <p:spPr>
          <a:xfrm>
            <a:off x="0" y="282105"/>
            <a:ext cx="6510286" cy="504683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Google Shape;151;p18"/>
          <p:cNvSpPr txBox="1">
            <a:spLocks/>
          </p:cNvSpPr>
          <p:nvPr/>
        </p:nvSpPr>
        <p:spPr>
          <a:xfrm>
            <a:off x="296284" y="177941"/>
            <a:ext cx="113608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CL" kern="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¿CUÁL ES EL NIVEL DE DAÑO?</a:t>
            </a:r>
            <a:endParaRPr lang="es-CL" kern="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5" name="Triángulo isósceles 14"/>
          <p:cNvSpPr/>
          <p:nvPr/>
        </p:nvSpPr>
        <p:spPr>
          <a:xfrm rot="5400000">
            <a:off x="5143457" y="3095346"/>
            <a:ext cx="2092657" cy="44944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860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ágono 8"/>
          <p:cNvSpPr/>
          <p:nvPr/>
        </p:nvSpPr>
        <p:spPr>
          <a:xfrm>
            <a:off x="9017390" y="294420"/>
            <a:ext cx="3390315" cy="1815734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420"/>
            <a:ext cx="8923778" cy="6429105"/>
          </a:xfrm>
          <a:prstGeom prst="rect">
            <a:avLst/>
          </a:prstGeom>
        </p:spPr>
      </p:pic>
      <p:sp>
        <p:nvSpPr>
          <p:cNvPr id="11" name="Google Shape;151;p18"/>
          <p:cNvSpPr txBox="1">
            <a:spLocks/>
          </p:cNvSpPr>
          <p:nvPr/>
        </p:nvSpPr>
        <p:spPr>
          <a:xfrm>
            <a:off x="8384518" y="391887"/>
            <a:ext cx="4023187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s-CL" kern="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TERREMOTO </a:t>
            </a:r>
          </a:p>
          <a:p>
            <a:pPr algn="ctr"/>
            <a:r>
              <a:rPr lang="es-CL" kern="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Y </a:t>
            </a:r>
          </a:p>
          <a:p>
            <a:pPr algn="ctr"/>
            <a:r>
              <a:rPr lang="es-CL" kern="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TSUNAMI 2010</a:t>
            </a:r>
            <a:endParaRPr lang="es-CL" kern="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133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ACHELET ONEMI TSUNAMI 20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4420"/>
            <a:ext cx="8956430" cy="601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entágono 6"/>
          <p:cNvSpPr/>
          <p:nvPr/>
        </p:nvSpPr>
        <p:spPr>
          <a:xfrm>
            <a:off x="9017390" y="294420"/>
            <a:ext cx="3390315" cy="1815734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Google Shape;151;p18"/>
          <p:cNvSpPr txBox="1">
            <a:spLocks/>
          </p:cNvSpPr>
          <p:nvPr/>
        </p:nvSpPr>
        <p:spPr>
          <a:xfrm>
            <a:off x="8384518" y="391887"/>
            <a:ext cx="4023187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s-CL" kern="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TERREMOTO </a:t>
            </a:r>
          </a:p>
          <a:p>
            <a:pPr algn="ctr"/>
            <a:r>
              <a:rPr lang="es-CL" kern="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Y </a:t>
            </a:r>
          </a:p>
          <a:p>
            <a:pPr algn="ctr"/>
            <a:r>
              <a:rPr lang="es-CL" kern="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TSUNAMI 2010</a:t>
            </a:r>
            <a:endParaRPr lang="es-CL" kern="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332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ágono 3"/>
          <p:cNvSpPr/>
          <p:nvPr/>
        </p:nvSpPr>
        <p:spPr>
          <a:xfrm>
            <a:off x="0" y="438233"/>
            <a:ext cx="4472470" cy="504683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FFFF00"/>
              </a:solidFill>
            </a:endParaRPr>
          </a:p>
        </p:txBody>
      </p:sp>
      <p:sp>
        <p:nvSpPr>
          <p:cNvPr id="5" name="Google Shape;151;p18"/>
          <p:cNvSpPr txBox="1">
            <a:spLocks/>
          </p:cNvSpPr>
          <p:nvPr/>
        </p:nvSpPr>
        <p:spPr>
          <a:xfrm>
            <a:off x="296284" y="376693"/>
            <a:ext cx="3895888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CL" b="1" kern="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Solución</a:t>
            </a:r>
            <a:endParaRPr lang="es-CL" b="1" kern="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90" y="1446251"/>
            <a:ext cx="2404355" cy="253561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277" y="1446250"/>
            <a:ext cx="2442988" cy="2535612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-423850" y="1040107"/>
            <a:ext cx="4067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 smtClean="0">
                <a:solidFill>
                  <a:schemeClr val="bg2">
                    <a:lumMod val="50000"/>
                  </a:schemeClr>
                </a:solidFill>
              </a:rPr>
              <a:t>PRE - DESASTRE</a:t>
            </a:r>
            <a:endParaRPr lang="es-CL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2158655" y="1060728"/>
            <a:ext cx="4067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 smtClean="0">
                <a:solidFill>
                  <a:schemeClr val="bg2">
                    <a:lumMod val="50000"/>
                  </a:schemeClr>
                </a:solidFill>
              </a:rPr>
              <a:t>POST - DESASTRE</a:t>
            </a:r>
            <a:endParaRPr lang="es-CL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riángulo isósceles 13"/>
          <p:cNvSpPr/>
          <p:nvPr/>
        </p:nvSpPr>
        <p:spPr>
          <a:xfrm rot="5400000">
            <a:off x="4274357" y="3741717"/>
            <a:ext cx="3115423" cy="48029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116" y="4169766"/>
            <a:ext cx="2307102" cy="268823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5277" y="4169767"/>
            <a:ext cx="2442988" cy="2688233"/>
          </a:xfrm>
          <a:prstGeom prst="rect">
            <a:avLst/>
          </a:prstGeom>
        </p:spPr>
      </p:pic>
      <p:pic>
        <p:nvPicPr>
          <p:cNvPr id="2050" name="Picture 2" descr="Image result for PERSONA PENSAND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96" y="1245394"/>
            <a:ext cx="1792326" cy="179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rtificial intelligence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708" y="1187093"/>
            <a:ext cx="1613123" cy="161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51;p18"/>
          <p:cNvSpPr txBox="1">
            <a:spLocks/>
          </p:cNvSpPr>
          <p:nvPr/>
        </p:nvSpPr>
        <p:spPr>
          <a:xfrm>
            <a:off x="6467859" y="3355185"/>
            <a:ext cx="2447955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CL" b="1" kern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s-CL" b="1" kern="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5’ por imagen</a:t>
            </a:r>
            <a:endParaRPr lang="es-CL" b="1" kern="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1" name="Triángulo isósceles 20"/>
          <p:cNvSpPr/>
          <p:nvPr/>
        </p:nvSpPr>
        <p:spPr>
          <a:xfrm rot="5400000">
            <a:off x="7524941" y="3741718"/>
            <a:ext cx="3115423" cy="48029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2" name="Google Shape;151;p18"/>
          <p:cNvSpPr txBox="1">
            <a:spLocks/>
          </p:cNvSpPr>
          <p:nvPr/>
        </p:nvSpPr>
        <p:spPr>
          <a:xfrm>
            <a:off x="9322798" y="3355185"/>
            <a:ext cx="2447955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s-CL" b="1" kern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s-CL" b="1" kern="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&lt; 5’ </a:t>
            </a:r>
            <a:r>
              <a:rPr lang="es-CL" b="1" kern="0" dirty="0" smtClean="0">
                <a:solidFill>
                  <a:srgbClr val="C00000"/>
                </a:solidFill>
                <a:latin typeface="+mj-lt"/>
              </a:rPr>
              <a:t>múltiples imágenes</a:t>
            </a:r>
            <a:endParaRPr lang="es-CL" b="1" kern="0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153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21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entágono 20"/>
          <p:cNvSpPr/>
          <p:nvPr/>
        </p:nvSpPr>
        <p:spPr>
          <a:xfrm>
            <a:off x="0" y="438233"/>
            <a:ext cx="4472470" cy="504683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FFFF00"/>
              </a:solidFill>
            </a:endParaRPr>
          </a:p>
        </p:txBody>
      </p:sp>
      <p:sp>
        <p:nvSpPr>
          <p:cNvPr id="22" name="Google Shape;151;p18"/>
          <p:cNvSpPr txBox="1">
            <a:spLocks/>
          </p:cNvSpPr>
          <p:nvPr/>
        </p:nvSpPr>
        <p:spPr>
          <a:xfrm>
            <a:off x="296284" y="285374"/>
            <a:ext cx="3895888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CL" sz="4000" b="1" kern="0" dirty="0">
                <a:solidFill>
                  <a:schemeClr val="bg2">
                    <a:lumMod val="50000"/>
                  </a:schemeClr>
                </a:solidFill>
              </a:rPr>
              <a:t>Objetivo</a:t>
            </a:r>
          </a:p>
        </p:txBody>
      </p:sp>
      <p:sp>
        <p:nvSpPr>
          <p:cNvPr id="23" name="Google Shape;151;p18"/>
          <p:cNvSpPr txBox="1">
            <a:spLocks/>
          </p:cNvSpPr>
          <p:nvPr/>
        </p:nvSpPr>
        <p:spPr>
          <a:xfrm>
            <a:off x="296284" y="1273353"/>
            <a:ext cx="3895888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s-CL" b="1" kern="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4768754" y="438233"/>
            <a:ext cx="6933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000" dirty="0" smtClean="0">
                <a:solidFill>
                  <a:schemeClr val="bg2"/>
                </a:solidFill>
              </a:rPr>
              <a:t>Apoyar a </a:t>
            </a:r>
            <a:r>
              <a:rPr lang="es-CL" sz="2000" dirty="0">
                <a:solidFill>
                  <a:schemeClr val="bg2"/>
                </a:solidFill>
              </a:rPr>
              <a:t>organismos de gestión de desastres a organizar y focalizar los recursos de </a:t>
            </a:r>
            <a:r>
              <a:rPr lang="es-CL" sz="2000" dirty="0" smtClean="0">
                <a:solidFill>
                  <a:schemeClr val="bg2"/>
                </a:solidFill>
              </a:rPr>
              <a:t>ayuda.</a:t>
            </a:r>
            <a:endParaRPr lang="es-CL" sz="2000" dirty="0">
              <a:solidFill>
                <a:schemeClr val="bg2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699257" y="2178108"/>
            <a:ext cx="56656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400" dirty="0" smtClean="0">
                <a:solidFill>
                  <a:schemeClr val="bg2"/>
                </a:solidFill>
              </a:rPr>
              <a:t>Permite </a:t>
            </a:r>
            <a:r>
              <a:rPr lang="es-CL" sz="2400" dirty="0">
                <a:solidFill>
                  <a:schemeClr val="bg2"/>
                </a:solidFill>
              </a:rPr>
              <a:t>tomar medidas </a:t>
            </a:r>
            <a:r>
              <a:rPr lang="es-CL" sz="2400" dirty="0" smtClean="0">
                <a:solidFill>
                  <a:schemeClr val="bg2"/>
                </a:solidFill>
              </a:rPr>
              <a:t>rápidas, certeras y basadas </a:t>
            </a:r>
            <a:r>
              <a:rPr lang="es-CL" sz="2400" dirty="0">
                <a:solidFill>
                  <a:schemeClr val="bg2"/>
                </a:solidFill>
              </a:rPr>
              <a:t>en análisis de datos en </a:t>
            </a:r>
            <a:r>
              <a:rPr lang="es-CL" sz="2400" dirty="0" smtClean="0">
                <a:solidFill>
                  <a:schemeClr val="bg2"/>
                </a:solidFill>
              </a:rPr>
              <a:t>tiempo real.</a:t>
            </a:r>
            <a:endParaRPr lang="es-CL" sz="2400" dirty="0">
              <a:solidFill>
                <a:schemeClr val="bg2"/>
              </a:solidFill>
            </a:endParaRPr>
          </a:p>
        </p:txBody>
      </p:sp>
      <p:cxnSp>
        <p:nvCxnSpPr>
          <p:cNvPr id="26" name="Conector recto de flecha 25"/>
          <p:cNvCxnSpPr/>
          <p:nvPr/>
        </p:nvCxnSpPr>
        <p:spPr>
          <a:xfrm flipV="1">
            <a:off x="3544891" y="2962938"/>
            <a:ext cx="1499234" cy="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7" name="Picture 4" descr="Image result for artificial intelligenc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165" y="1889725"/>
            <a:ext cx="1613123" cy="161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51;p18"/>
          <p:cNvSpPr txBox="1">
            <a:spLocks/>
          </p:cNvSpPr>
          <p:nvPr/>
        </p:nvSpPr>
        <p:spPr>
          <a:xfrm>
            <a:off x="612750" y="4021612"/>
            <a:ext cx="2447955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s-CL" b="1" kern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s-CL" b="1" kern="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&lt; 5’ </a:t>
            </a:r>
            <a:r>
              <a:rPr lang="es-CL" b="1" kern="0" dirty="0" smtClean="0">
                <a:solidFill>
                  <a:srgbClr val="C00000"/>
                </a:solidFill>
                <a:latin typeface="+mj-lt"/>
              </a:rPr>
              <a:t>múltiples imágenes</a:t>
            </a:r>
            <a:endParaRPr lang="es-CL" b="1" kern="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5850552" y="4832012"/>
            <a:ext cx="53630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400" dirty="0" smtClean="0">
                <a:solidFill>
                  <a:schemeClr val="bg2"/>
                </a:solidFill>
              </a:rPr>
              <a:t>A fin </a:t>
            </a:r>
            <a:r>
              <a:rPr lang="es-CL" sz="2400" dirty="0">
                <a:solidFill>
                  <a:schemeClr val="bg2"/>
                </a:solidFill>
              </a:rPr>
              <a:t>de prevenir y reducir efectos colaterales (muertes, expansión de daños, otros)</a:t>
            </a:r>
          </a:p>
        </p:txBody>
      </p:sp>
      <p:cxnSp>
        <p:nvCxnSpPr>
          <p:cNvPr id="40" name="Conector recto de flecha 39"/>
          <p:cNvCxnSpPr/>
          <p:nvPr/>
        </p:nvCxnSpPr>
        <p:spPr>
          <a:xfrm>
            <a:off x="8532075" y="3924670"/>
            <a:ext cx="1" cy="72085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9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entágono 20"/>
          <p:cNvSpPr/>
          <p:nvPr/>
        </p:nvSpPr>
        <p:spPr>
          <a:xfrm>
            <a:off x="0" y="438233"/>
            <a:ext cx="4472470" cy="504683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FFFF00"/>
              </a:solidFill>
            </a:endParaRPr>
          </a:p>
        </p:txBody>
      </p:sp>
      <p:sp>
        <p:nvSpPr>
          <p:cNvPr id="22" name="Google Shape;151;p18"/>
          <p:cNvSpPr txBox="1">
            <a:spLocks/>
          </p:cNvSpPr>
          <p:nvPr/>
        </p:nvSpPr>
        <p:spPr>
          <a:xfrm>
            <a:off x="296284" y="376693"/>
            <a:ext cx="3895888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CL" b="1" kern="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Solución</a:t>
            </a:r>
            <a:endParaRPr lang="es-CL" b="1" kern="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37" name="Grupo 36"/>
          <p:cNvGrpSpPr/>
          <p:nvPr/>
        </p:nvGrpSpPr>
        <p:grpSpPr>
          <a:xfrm>
            <a:off x="704425" y="1115105"/>
            <a:ext cx="10325120" cy="2853796"/>
            <a:chOff x="631036" y="2366073"/>
            <a:chExt cx="10325120" cy="2853796"/>
          </a:xfrm>
        </p:grpSpPr>
        <p:sp>
          <p:nvSpPr>
            <p:cNvPr id="27" name="Rectángulo 26"/>
            <p:cNvSpPr/>
            <p:nvPr/>
          </p:nvSpPr>
          <p:spPr>
            <a:xfrm>
              <a:off x="631036" y="2366073"/>
              <a:ext cx="1605199" cy="9144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 smtClean="0">
                  <a:solidFill>
                    <a:schemeClr val="bg2"/>
                  </a:solidFill>
                </a:rPr>
                <a:t>IMÁGENES</a:t>
              </a:r>
              <a:endParaRPr lang="es-CL" dirty="0">
                <a:solidFill>
                  <a:schemeClr val="bg2"/>
                </a:solidFill>
              </a:endParaRPr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631036" y="4305469"/>
              <a:ext cx="1605199" cy="9144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 smtClean="0">
                  <a:solidFill>
                    <a:schemeClr val="bg2"/>
                  </a:solidFill>
                </a:rPr>
                <a:t>ETIQUETAS</a:t>
              </a:r>
              <a:endParaRPr lang="es-CL" dirty="0">
                <a:solidFill>
                  <a:schemeClr val="bg2"/>
                </a:solidFill>
              </a:endParaRPr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3026865" y="3379700"/>
              <a:ext cx="2212746" cy="9144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 smtClean="0">
                  <a:solidFill>
                    <a:schemeClr val="bg2"/>
                  </a:solidFill>
                </a:rPr>
                <a:t>PRE</a:t>
              </a:r>
            </a:p>
            <a:p>
              <a:pPr algn="ctr"/>
              <a:r>
                <a:rPr lang="es-CL" dirty="0" smtClean="0">
                  <a:solidFill>
                    <a:schemeClr val="bg2"/>
                  </a:solidFill>
                </a:rPr>
                <a:t>PROCESAMIENTO</a:t>
              </a:r>
              <a:endParaRPr lang="es-CL" dirty="0">
                <a:solidFill>
                  <a:schemeClr val="bg2"/>
                </a:solidFill>
              </a:endParaRPr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5686705" y="3379700"/>
              <a:ext cx="1783973" cy="9144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 smtClean="0">
                  <a:solidFill>
                    <a:schemeClr val="bg2"/>
                  </a:solidFill>
                </a:rPr>
                <a:t>OBTENER</a:t>
              </a:r>
            </a:p>
            <a:p>
              <a:pPr algn="ctr"/>
              <a:r>
                <a:rPr lang="es-CL" dirty="0" smtClean="0">
                  <a:solidFill>
                    <a:schemeClr val="bg2"/>
                  </a:solidFill>
                </a:rPr>
                <a:t>MÁSCARAS</a:t>
              </a:r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7835414" y="3379700"/>
              <a:ext cx="1301553" cy="9144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 smtClean="0">
                  <a:solidFill>
                    <a:schemeClr val="bg2"/>
                  </a:solidFill>
                </a:rPr>
                <a:t>MODELO:</a:t>
              </a:r>
            </a:p>
            <a:p>
              <a:pPr algn="ctr"/>
              <a:r>
                <a:rPr lang="es-CL" dirty="0" smtClean="0">
                  <a:solidFill>
                    <a:schemeClr val="bg2"/>
                  </a:solidFill>
                </a:rPr>
                <a:t>CNN</a:t>
              </a:r>
            </a:p>
          </p:txBody>
        </p:sp>
        <p:sp>
          <p:nvSpPr>
            <p:cNvPr id="32" name="Rectángulo 31"/>
            <p:cNvSpPr/>
            <p:nvPr/>
          </p:nvSpPr>
          <p:spPr>
            <a:xfrm>
              <a:off x="9560197" y="3379700"/>
              <a:ext cx="1395959" cy="9144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 smtClean="0">
                  <a:solidFill>
                    <a:schemeClr val="bg2"/>
                  </a:solidFill>
                </a:rPr>
                <a:t>PREDICT</a:t>
              </a:r>
            </a:p>
          </p:txBody>
        </p:sp>
        <p:cxnSp>
          <p:nvCxnSpPr>
            <p:cNvPr id="4" name="Conector recto 3"/>
            <p:cNvCxnSpPr>
              <a:stCxn id="27" idx="2"/>
            </p:cNvCxnSpPr>
            <p:nvPr/>
          </p:nvCxnSpPr>
          <p:spPr>
            <a:xfrm>
              <a:off x="1433636" y="3280473"/>
              <a:ext cx="1269" cy="41933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/>
            <p:cNvCxnSpPr/>
            <p:nvPr/>
          </p:nvCxnSpPr>
          <p:spPr>
            <a:xfrm>
              <a:off x="1433634" y="3688434"/>
              <a:ext cx="1013581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/>
            <p:cNvCxnSpPr/>
            <p:nvPr/>
          </p:nvCxnSpPr>
          <p:spPr>
            <a:xfrm flipV="1">
              <a:off x="1433634" y="3909590"/>
              <a:ext cx="1271" cy="38451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/>
            <p:cNvCxnSpPr/>
            <p:nvPr/>
          </p:nvCxnSpPr>
          <p:spPr>
            <a:xfrm>
              <a:off x="1433634" y="3898220"/>
              <a:ext cx="1013581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orma libre 14"/>
            <p:cNvSpPr/>
            <p:nvPr/>
          </p:nvSpPr>
          <p:spPr>
            <a:xfrm>
              <a:off x="2511188" y="3330054"/>
              <a:ext cx="327546" cy="955343"/>
            </a:xfrm>
            <a:custGeom>
              <a:avLst/>
              <a:gdLst>
                <a:gd name="connsiteX0" fmla="*/ 0 w 327546"/>
                <a:gd name="connsiteY0" fmla="*/ 0 h 955343"/>
                <a:gd name="connsiteX1" fmla="*/ 327546 w 327546"/>
                <a:gd name="connsiteY1" fmla="*/ 464024 h 955343"/>
                <a:gd name="connsiteX2" fmla="*/ 54591 w 327546"/>
                <a:gd name="connsiteY2" fmla="*/ 955343 h 95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546" h="955343">
                  <a:moveTo>
                    <a:pt x="0" y="0"/>
                  </a:moveTo>
                  <a:lnTo>
                    <a:pt x="327546" y="464024"/>
                  </a:lnTo>
                  <a:lnTo>
                    <a:pt x="54591" y="955343"/>
                  </a:lnTo>
                </a:path>
              </a:pathLst>
            </a:custGeom>
            <a:ln>
              <a:solidFill>
                <a:schemeClr val="bg2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17" name="Conector recto de flecha 16"/>
            <p:cNvCxnSpPr>
              <a:stCxn id="29" idx="3"/>
              <a:endCxn id="30" idx="1"/>
            </p:cNvCxnSpPr>
            <p:nvPr/>
          </p:nvCxnSpPr>
          <p:spPr>
            <a:xfrm>
              <a:off x="5239611" y="3836900"/>
              <a:ext cx="447094" cy="0"/>
            </a:xfrm>
            <a:prstGeom prst="straightConnector1">
              <a:avLst/>
            </a:prstGeom>
            <a:ln>
              <a:solidFill>
                <a:schemeClr val="bg2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30" idx="3"/>
              <a:endCxn id="31" idx="1"/>
            </p:cNvCxnSpPr>
            <p:nvPr/>
          </p:nvCxnSpPr>
          <p:spPr>
            <a:xfrm>
              <a:off x="7470678" y="3836900"/>
              <a:ext cx="364736" cy="0"/>
            </a:xfrm>
            <a:prstGeom prst="straightConnector1">
              <a:avLst/>
            </a:prstGeom>
            <a:ln>
              <a:solidFill>
                <a:schemeClr val="bg2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de flecha 35"/>
            <p:cNvCxnSpPr>
              <a:stCxn id="31" idx="3"/>
              <a:endCxn id="32" idx="1"/>
            </p:cNvCxnSpPr>
            <p:nvPr/>
          </p:nvCxnSpPr>
          <p:spPr>
            <a:xfrm>
              <a:off x="9136967" y="3836900"/>
              <a:ext cx="423230" cy="0"/>
            </a:xfrm>
            <a:prstGeom prst="straightConnector1">
              <a:avLst/>
            </a:prstGeom>
            <a:ln>
              <a:solidFill>
                <a:schemeClr val="bg2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ángulo 22"/>
          <p:cNvSpPr/>
          <p:nvPr/>
        </p:nvSpPr>
        <p:spPr>
          <a:xfrm>
            <a:off x="5634584" y="4340666"/>
            <a:ext cx="1965361" cy="1062318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C" dirty="0" smtClean="0">
                <a:solidFill>
                  <a:schemeClr val="bg2"/>
                </a:solidFill>
              </a:rPr>
              <a:t>COMPARACIÓN PRE/POST</a:t>
            </a:r>
            <a:endParaRPr lang="es-EC" dirty="0">
              <a:solidFill>
                <a:schemeClr val="bg2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667267" y="5402984"/>
            <a:ext cx="1965361" cy="625179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C" dirty="0" smtClean="0">
                <a:solidFill>
                  <a:schemeClr val="bg2"/>
                </a:solidFill>
              </a:rPr>
              <a:t>IMÁGENES POST</a:t>
            </a:r>
            <a:endParaRPr lang="es-EC" dirty="0">
              <a:solidFill>
                <a:schemeClr val="bg2"/>
              </a:solidFill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2667267" y="3669632"/>
            <a:ext cx="1965361" cy="671034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C" dirty="0" smtClean="0">
                <a:solidFill>
                  <a:schemeClr val="bg2"/>
                </a:solidFill>
              </a:rPr>
              <a:t>IMÁGENES PRE</a:t>
            </a:r>
            <a:endParaRPr lang="es-EC" dirty="0">
              <a:solidFill>
                <a:schemeClr val="bg2"/>
              </a:solidFill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8108843" y="4340666"/>
            <a:ext cx="1891546" cy="1062318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C" dirty="0" smtClean="0">
                <a:solidFill>
                  <a:schemeClr val="bg2"/>
                </a:solidFill>
              </a:rPr>
              <a:t>MODELO CNN CLASIFIADOR</a:t>
            </a:r>
            <a:endParaRPr lang="es-EC" dirty="0">
              <a:solidFill>
                <a:schemeClr val="bg2"/>
              </a:solidFill>
            </a:endParaRPr>
          </a:p>
        </p:txBody>
      </p:sp>
      <p:sp>
        <p:nvSpPr>
          <p:cNvPr id="35" name="Rectángulo 34"/>
          <p:cNvSpPr/>
          <p:nvPr/>
        </p:nvSpPr>
        <p:spPr>
          <a:xfrm>
            <a:off x="10511387" y="4340666"/>
            <a:ext cx="1327688" cy="1062318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C" dirty="0" smtClean="0">
                <a:solidFill>
                  <a:schemeClr val="bg2"/>
                </a:solidFill>
              </a:rPr>
              <a:t>PREDICT</a:t>
            </a:r>
            <a:endParaRPr lang="es-EC" dirty="0">
              <a:solidFill>
                <a:schemeClr val="bg2"/>
              </a:solidFill>
            </a:endParaRPr>
          </a:p>
        </p:txBody>
      </p:sp>
      <p:cxnSp>
        <p:nvCxnSpPr>
          <p:cNvPr id="39" name="Conector recto 38"/>
          <p:cNvCxnSpPr>
            <a:stCxn id="23" idx="3"/>
            <a:endCxn id="26" idx="1"/>
          </p:cNvCxnSpPr>
          <p:nvPr/>
        </p:nvCxnSpPr>
        <p:spPr>
          <a:xfrm>
            <a:off x="7599945" y="4871825"/>
            <a:ext cx="50889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/>
          <p:cNvCxnSpPr>
            <a:stCxn id="26" idx="3"/>
            <a:endCxn id="35" idx="1"/>
          </p:cNvCxnSpPr>
          <p:nvPr/>
        </p:nvCxnSpPr>
        <p:spPr>
          <a:xfrm>
            <a:off x="10000389" y="4871825"/>
            <a:ext cx="51099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angular 40"/>
          <p:cNvCxnSpPr>
            <a:stCxn id="25" idx="2"/>
          </p:cNvCxnSpPr>
          <p:nvPr/>
        </p:nvCxnSpPr>
        <p:spPr>
          <a:xfrm rot="16200000" flipH="1">
            <a:off x="4216444" y="3774170"/>
            <a:ext cx="389964" cy="1522956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angular 41"/>
          <p:cNvCxnSpPr>
            <a:stCxn id="24" idx="0"/>
          </p:cNvCxnSpPr>
          <p:nvPr/>
        </p:nvCxnSpPr>
        <p:spPr>
          <a:xfrm rot="5400000" flipH="1" flipV="1">
            <a:off x="4209721" y="4439801"/>
            <a:ext cx="403410" cy="1522957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/>
        </p:nvCxnSpPr>
        <p:spPr>
          <a:xfrm>
            <a:off x="5172905" y="4461690"/>
            <a:ext cx="282387" cy="4101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/>
          <p:cNvCxnSpPr/>
          <p:nvPr/>
        </p:nvCxnSpPr>
        <p:spPr>
          <a:xfrm flipH="1">
            <a:off x="5172906" y="4871825"/>
            <a:ext cx="282386" cy="4101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35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313</Words>
  <Application>Microsoft Office PowerPoint</Application>
  <PresentationFormat>Panorámica</PresentationFormat>
  <Paragraphs>86</Paragraphs>
  <Slides>14</Slides>
  <Notes>10</Notes>
  <HiddenSlides>1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Open Sans</vt:lpstr>
      <vt:lpstr>Roboto</vt:lpstr>
      <vt:lpstr>Wingdings</vt:lpstr>
      <vt:lpstr>Tema de Office</vt:lpstr>
      <vt:lpstr>Geometric</vt:lpstr>
      <vt:lpstr>SID Sistema Inteligente para Desastres Proyecto Demo Day - 2019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COMO SE VA A APLICAR LA TECNICA</vt:lpstr>
      <vt:lpstr>Presentación de PowerPoint</vt:lpstr>
      <vt:lpstr>Presentación de PowerPoint</vt:lpstr>
      <vt:lpstr>Gracias!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Paula Valdes Sancy</dc:creator>
  <cp:lastModifiedBy>Andrés Paul Soriano Serrano</cp:lastModifiedBy>
  <cp:revision>102</cp:revision>
  <dcterms:created xsi:type="dcterms:W3CDTF">2019-09-21T01:47:37Z</dcterms:created>
  <dcterms:modified xsi:type="dcterms:W3CDTF">2019-12-01T00:55:51Z</dcterms:modified>
</cp:coreProperties>
</file>